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0"/>
  </p:notesMasterIdLst>
  <p:handoutMasterIdLst>
    <p:handoutMasterId r:id="rId81"/>
  </p:handoutMasterIdLst>
  <p:sldIdLst>
    <p:sldId id="256" r:id="rId2"/>
    <p:sldId id="444" r:id="rId3"/>
    <p:sldId id="526" r:id="rId4"/>
    <p:sldId id="492" r:id="rId5"/>
    <p:sldId id="557" r:id="rId6"/>
    <p:sldId id="369" r:id="rId7"/>
    <p:sldId id="371" r:id="rId8"/>
    <p:sldId id="556" r:id="rId9"/>
    <p:sldId id="370" r:id="rId10"/>
    <p:sldId id="558" r:id="rId11"/>
    <p:sldId id="414" r:id="rId12"/>
    <p:sldId id="412" r:id="rId13"/>
    <p:sldId id="706" r:id="rId14"/>
    <p:sldId id="496" r:id="rId15"/>
    <p:sldId id="705" r:id="rId16"/>
    <p:sldId id="260" r:id="rId17"/>
    <p:sldId id="264" r:id="rId18"/>
    <p:sldId id="263" r:id="rId19"/>
    <p:sldId id="274" r:id="rId20"/>
    <p:sldId id="378" r:id="rId21"/>
    <p:sldId id="379" r:id="rId22"/>
    <p:sldId id="700" r:id="rId23"/>
    <p:sldId id="701" r:id="rId24"/>
    <p:sldId id="563" r:id="rId25"/>
    <p:sldId id="545" r:id="rId26"/>
    <p:sldId id="546" r:id="rId27"/>
    <p:sldId id="273" r:id="rId28"/>
    <p:sldId id="276" r:id="rId29"/>
    <p:sldId id="480" r:id="rId30"/>
    <p:sldId id="277" r:id="rId31"/>
    <p:sldId id="278" r:id="rId32"/>
    <p:sldId id="345" r:id="rId33"/>
    <p:sldId id="481" r:id="rId34"/>
    <p:sldId id="381" r:id="rId35"/>
    <p:sldId id="279" r:id="rId36"/>
    <p:sldId id="382" r:id="rId37"/>
    <p:sldId id="281" r:id="rId38"/>
    <p:sldId id="383" r:id="rId39"/>
    <p:sldId id="283" r:id="rId40"/>
    <p:sldId id="357" r:id="rId41"/>
    <p:sldId id="702" r:id="rId42"/>
    <p:sldId id="547" r:id="rId43"/>
    <p:sldId id="548" r:id="rId44"/>
    <p:sldId id="549" r:id="rId45"/>
    <p:sldId id="553" r:id="rId46"/>
    <p:sldId id="568" r:id="rId47"/>
    <p:sldId id="703" r:id="rId48"/>
    <p:sldId id="555" r:id="rId49"/>
    <p:sldId id="704" r:id="rId50"/>
    <p:sldId id="349" r:id="rId51"/>
    <p:sldId id="504" r:id="rId52"/>
    <p:sldId id="479" r:id="rId53"/>
    <p:sldId id="372" r:id="rId54"/>
    <p:sldId id="527" r:id="rId55"/>
    <p:sldId id="476" r:id="rId56"/>
    <p:sldId id="528" r:id="rId57"/>
    <p:sldId id="665" r:id="rId58"/>
    <p:sldId id="666" r:id="rId59"/>
    <p:sldId id="698" r:id="rId60"/>
    <p:sldId id="699" r:id="rId61"/>
    <p:sldId id="670" r:id="rId62"/>
    <p:sldId id="672" r:id="rId63"/>
    <p:sldId id="684" r:id="rId64"/>
    <p:sldId id="564" r:id="rId65"/>
    <p:sldId id="565" r:id="rId66"/>
    <p:sldId id="377" r:id="rId67"/>
    <p:sldId id="552" r:id="rId68"/>
    <p:sldId id="529" r:id="rId69"/>
    <p:sldId id="530" r:id="rId70"/>
    <p:sldId id="540" r:id="rId71"/>
    <p:sldId id="531" r:id="rId72"/>
    <p:sldId id="726" r:id="rId73"/>
    <p:sldId id="736" r:id="rId74"/>
    <p:sldId id="727" r:id="rId75"/>
    <p:sldId id="728" r:id="rId76"/>
    <p:sldId id="566" r:id="rId77"/>
    <p:sldId id="737" r:id="rId78"/>
    <p:sldId id="554" r:id="rId79"/>
  </p:sldIdLst>
  <p:sldSz cx="9906000" cy="6858000" type="A4"/>
  <p:notesSz cx="7099300" cy="10234613"/>
  <p:custDataLst>
    <p:tags r:id="rId82"/>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1"/>
    <p:restoredTop sz="73784"/>
  </p:normalViewPr>
  <p:slideViewPr>
    <p:cSldViewPr>
      <p:cViewPr varScale="1">
        <p:scale>
          <a:sx n="144" d="100"/>
          <a:sy n="144" d="100"/>
        </p:scale>
        <p:origin x="6480" y="184"/>
      </p:cViewPr>
      <p:guideLst>
        <p:guide orient="horz" pos="2160"/>
        <p:guide pos="3120"/>
      </p:guideLst>
    </p:cSldViewPr>
  </p:slideViewPr>
  <p:outlineViewPr>
    <p:cViewPr>
      <p:scale>
        <a:sx n="33" d="100"/>
        <a:sy n="33" d="100"/>
      </p:scale>
      <p:origin x="0" y="-22336"/>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140" d="100"/>
          <a:sy n="140" d="100"/>
        </p:scale>
        <p:origin x="3736" y="22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453306" y="542988"/>
            <a:ext cx="6120680" cy="4238338"/>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dirty="0"/>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Calibri" panose="020F0502020204030204" pitchFamily="34" charset="0"/>
                <a:cs typeface="Calibri" panose="020F0502020204030204" pitchFamily="34" charset="0"/>
              </a:defRPr>
            </a:lvl1pPr>
          </a:lstStyle>
          <a:p>
            <a:pPr>
              <a:defRPr/>
            </a:pPr>
            <a:fld id="{14727734-ABCF-234D-B636-C5B0C95204C2}" type="slidenum">
              <a:rPr lang="en-US" smtClean="0"/>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1pPr>
    <a:lvl2pPr marL="4556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2pPr>
    <a:lvl3pPr marL="9128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3pPr>
    <a:lvl4pPr marL="13700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4pPr>
    <a:lvl5pPr marL="18272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types of results an information retrieval can produce.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contrast,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10</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11</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Information retrieval is also used to describe other tasks than document search. For example, 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12</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dirty="0">
                <a:latin typeface="Calibri" panose="020F0502020204030204" pitchFamily="34" charset="0"/>
                <a:ea typeface="ＭＳ Ｐゴシック" charset="0"/>
                <a:cs typeface="Calibri" panose="020F0502020204030204" pitchFamily="34"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 We will present methods for obtaining relevance feedback in the following.</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There are a number of other types of tasks performed on large document collections that are associated with the field of information retrieval.</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13</a:t>
            </a:fld>
            <a:endParaRPr lang="en-US"/>
          </a:p>
        </p:txBody>
      </p:sp>
    </p:spTree>
    <p:extLst>
      <p:ext uri="{BB962C8B-B14F-4D97-AF65-F5344CB8AC3E}">
        <p14:creationId xmlns:p14="http://schemas.microsoft.com/office/powerpoint/2010/main" val="35158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Information retrieval is a classical information management tasks. It implies model building, by creating representations of documents and queries, and model usage by performing efficient retrieval of search results from large document collections.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15</a:t>
            </a:fld>
            <a:endParaRPr lang="en-US"/>
          </a:p>
        </p:txBody>
      </p:sp>
    </p:spTree>
    <p:extLst>
      <p:ext uri="{BB962C8B-B14F-4D97-AF65-F5344CB8AC3E}">
        <p14:creationId xmlns:p14="http://schemas.microsoft.com/office/powerpoint/2010/main" val="45218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16</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Traditionally, information retrieval has been concerned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collection of documents with universal access.</a:t>
            </a:r>
          </a:p>
          <a:p>
            <a:r>
              <a:rPr lang="en-US" dirty="0">
                <a:latin typeface="Calibri" panose="020F0502020204030204" pitchFamily="34" charset="0"/>
                <a:ea typeface="ＭＳ Ｐゴシック" charset="0"/>
                <a:cs typeface="Calibri" panose="020F0502020204030204" pitchFamily="34" charset="0"/>
              </a:rPr>
              <a:t>Since nowadays a large quantity of the document content is still available in textual form, text retrieval is an important area of information retrieval. Natural language text carries a lot of meaning which is still hard to capture fully, and which has not necessarily to be captured fully to perform an information retrieval task.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a:t>
            </a:r>
          </a:p>
        </p:txBody>
      </p:sp>
    </p:spTree>
    <p:extLst>
      <p:ext uri="{BB962C8B-B14F-4D97-AF65-F5344CB8AC3E}">
        <p14:creationId xmlns:p14="http://schemas.microsoft.com/office/powerpoint/2010/main" val="59008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This figure shows the basic architecture of a text retrieval system, with its different functional components. We can distinguish three main components: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feature extraction component: it performs text processing to transform queries and text documents into a keyword-based representation</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ranking system: it implements the retrieval model. In a first step user queries are potentially modified (if user relevance feedback is used), then the documents required for computing the result are retrieved from the database and finally similarity values are computed according to the retrieval model in order to compute the ranked result.</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data access system: it supports the ranking system by efficiently retrieving documents containing specific keywords from large document collections. A standard technique to implement this component is </a:t>
            </a:r>
            <a:r>
              <a:rPr lang="en-US" b="1" dirty="0">
                <a:latin typeface="Calibri" panose="020F0502020204030204" pitchFamily="34" charset="0"/>
                <a:ea typeface="ＭＳ Ｐゴシック" charset="0"/>
                <a:cs typeface="Calibri" panose="020F0502020204030204" pitchFamily="34" charset="0"/>
              </a:rPr>
              <a:t>inverted files</a:t>
            </a:r>
            <a:r>
              <a:rPr lang="en-US" dirty="0">
                <a:latin typeface="Calibri" panose="020F0502020204030204" pitchFamily="34" charset="0"/>
                <a:ea typeface="ＭＳ Ｐゴシック" charset="0"/>
                <a:cs typeface="Calibri" panose="020F0502020204030204" pitchFamily="34" charset="0"/>
              </a:rPr>
              <a:t>.</a:t>
            </a:r>
          </a:p>
          <a:p>
            <a:pPr marL="228600" indent="-228600"/>
            <a:r>
              <a:rPr lang="en-US" dirty="0">
                <a:latin typeface="Calibri" panose="020F0502020204030204" pitchFamily="34" charset="0"/>
                <a:ea typeface="ＭＳ Ｐゴシック" charset="0"/>
                <a:cs typeface="Calibri" panose="020F0502020204030204" pitchFamily="34" charset="0"/>
              </a:rPr>
              <a:t>In addition, we have two interfaces, one with the user for query input and result output, and with a data management systems for handling the text database.</a:t>
            </a:r>
          </a:p>
          <a:p>
            <a:pPr marL="228600" indent="-228600"/>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In full text retrieval each document is represented by a set of representative keywords or index terms.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sz="1200" dirty="0">
                <a:latin typeface="Calibri" panose="020F0502020204030204" pitchFamily="34" charset="0"/>
                <a:ea typeface="ＭＳ Ｐゴシック" charset="0"/>
                <a:cs typeface="Calibri" panose="020F0502020204030204" pitchFamily="34" charset="0"/>
              </a:rPr>
              <a:t>When using words as text features, the standard sequence of preprocessing steps is the following: first, the document structure, e.g., from XML OR HTML, is extracted and if required stored for further processing. The remaining text is stripped of special characters, producing the full text of the document as a sequence of tokens. Then very frequent words which are not useful for retrieval, so-called "</a:t>
            </a:r>
            <a:r>
              <a:rPr lang="en-US" sz="1200" dirty="0" err="1">
                <a:latin typeface="Calibri" panose="020F0502020204030204" pitchFamily="34" charset="0"/>
                <a:ea typeface="ＭＳ Ｐゴシック" charset="0"/>
                <a:cs typeface="Calibri" panose="020F0502020204030204" pitchFamily="34" charset="0"/>
              </a:rPr>
              <a:t>stopwords</a:t>
            </a:r>
            <a:r>
              <a:rPr lang="en-US" sz="1200" dirty="0">
                <a:latin typeface="Calibri" panose="020F0502020204030204" pitchFamily="34" charset="0"/>
                <a:ea typeface="ＭＳ Ｐゴシック" charset="0"/>
                <a:cs typeface="Calibri" panose="020F0502020204030204" pitchFamily="34" charset="0"/>
              </a:rPr>
              <a:t>", are eliminated (e.g., in English words such as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 curators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We introduce the terminology we will use in the following for describing text retrieval systems. Note that the method of how specific weights are assigned to an index term with respect to a document and of how similarity coefficients are computed are part of the specification of a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xfrm>
            <a:off x="454025" y="542925"/>
            <a:ext cx="6119813" cy="4238625"/>
          </a:xfrm>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dirty="0">
                <a:latin typeface="Calibri" panose="020F0502020204030204" pitchFamily="34" charset="0"/>
                <a:ea typeface="ＭＳ Ｐゴシック" charset="0"/>
                <a:cs typeface="Calibri" panose="020F0502020204030204" pitchFamily="34" charset="0"/>
              </a:rPr>
              <a:t>This is an example of a (simple) document collection that we will use in the following as running example.</a:t>
            </a:r>
          </a:p>
          <a:p>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Python provides the main functions that we will introduce formally, in the form of libraries. So in most cases a direct implementation of algorithms is no more required.</a:t>
            </a:r>
          </a:p>
          <a:p>
            <a:r>
              <a:rPr lang="en-CH" dirty="0"/>
              <a:t>We will illustrate of how some of the core concepts we introduce, are represented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22</a:t>
            </a:fld>
            <a:endParaRPr lang="en-US"/>
          </a:p>
        </p:txBody>
      </p:sp>
    </p:spTree>
    <p:extLst>
      <p:ext uri="{BB962C8B-B14F-4D97-AF65-F5344CB8AC3E}">
        <p14:creationId xmlns:p14="http://schemas.microsoft.com/office/powerpoint/2010/main" val="307543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23</a:t>
            </a:fld>
            <a:endParaRPr lang="en-US"/>
          </a:p>
        </p:txBody>
      </p:sp>
    </p:spTree>
    <p:extLst>
      <p:ext uri="{BB962C8B-B14F-4D97-AF65-F5344CB8AC3E}">
        <p14:creationId xmlns:p14="http://schemas.microsoft.com/office/powerpoint/2010/main" val="2806671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24</a:t>
            </a:fld>
            <a:endParaRPr lang="en-US"/>
          </a:p>
        </p:txBody>
      </p:sp>
    </p:spTree>
    <p:extLst>
      <p:ext uri="{BB962C8B-B14F-4D97-AF65-F5344CB8AC3E}">
        <p14:creationId xmlns:p14="http://schemas.microsoft.com/office/powerpoint/2010/main" val="285701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25</a:t>
            </a:fld>
            <a:endParaRPr lang="en-US"/>
          </a:p>
        </p:txBody>
      </p:sp>
    </p:spTree>
    <p:extLst>
      <p:ext uri="{BB962C8B-B14F-4D97-AF65-F5344CB8AC3E}">
        <p14:creationId xmlns:p14="http://schemas.microsoft.com/office/powerpoint/2010/main" val="351606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26</a:t>
            </a:fld>
            <a:endParaRPr lang="en-US"/>
          </a:p>
        </p:txBody>
      </p:sp>
    </p:spTree>
    <p:extLst>
      <p:ext uri="{BB962C8B-B14F-4D97-AF65-F5344CB8AC3E}">
        <p14:creationId xmlns:p14="http://schemas.microsoft.com/office/powerpoint/2010/main" val="280597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Early information retrieval systems (as well as many search systems in use today, such as integrated search tools in operating systems, like spotlight and windows search) use the Boolean retrieval model. This model is in fact comparable to database querying, as requests are specified as first order logical expressions. Term weights are set to 1 when a term occurs in a document, as shown in the term-document matrix previously.</a:t>
            </a:r>
          </a:p>
        </p:txBody>
      </p:sp>
    </p:spTree>
    <p:extLst>
      <p:ext uri="{BB962C8B-B14F-4D97-AF65-F5344CB8AC3E}">
        <p14:creationId xmlns:p14="http://schemas.microsoft.com/office/powerpoint/2010/main" val="133796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Computing the similarity of a document and a query reduces in Boolean retrieval to the problem of checking whether the term occurrences in the document satisfy the logical condition specified by the query. In order to do so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 match is established if the document vector contains all the terms of the query vector in the correct way, i.e., </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positive form in the query the term must occur in the document</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negated form in the query the term must not occur</a:t>
            </a:r>
          </a:p>
          <a:p>
            <a:pPr marL="285750" indent="-285750">
              <a:buFontTx/>
              <a:buChar char="-"/>
            </a:pPr>
            <a:endParaRPr lang="en-US" dirty="0">
              <a:latin typeface="Calibri" panose="020F0502020204030204" pitchFamily="34" charset="0"/>
              <a:ea typeface="ＭＳ Ｐゴシック" charset="0"/>
              <a:cs typeface="Calibri" panose="020F0502020204030204" pitchFamily="34" charset="0"/>
            </a:endParaRPr>
          </a:p>
          <a:p>
            <a:pPr marL="0" indent="0">
              <a:buFontTx/>
              <a:buNone/>
            </a:pPr>
            <a:r>
              <a:rPr lang="en-US" dirty="0">
                <a:latin typeface="Calibri" panose="020F0502020204030204" pitchFamily="34" charset="0"/>
                <a:ea typeface="ＭＳ Ｐゴシック" charset="0"/>
                <a:cs typeface="Calibri" panose="020F0502020204030204" pitchFamily="34" charset="0"/>
              </a:rPr>
              <a:t>If the term does not occur in the query, it may or may not occur in the document.</a:t>
            </a:r>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3</a:t>
            </a:fld>
            <a:endParaRPr lang="en-US"/>
          </a:p>
        </p:txBody>
      </p:sp>
    </p:spTree>
    <p:extLst>
      <p:ext uri="{BB962C8B-B14F-4D97-AF65-F5344CB8AC3E}">
        <p14:creationId xmlns:p14="http://schemas.microsoft.com/office/powerpoint/2010/main" val="213129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aseline="0" dirty="0">
                <a:latin typeface="Calibri" panose="020F0502020204030204" pitchFamily="34" charset="0"/>
                <a:ea typeface="ＭＳ Ｐゴシック" charset="0"/>
              </a:rPr>
              <a:t>This example illustrates a complete Boolean retrieval process for our sample document collection.</a:t>
            </a:r>
          </a:p>
          <a:p>
            <a:endParaRPr lang="en-US" baseline="0" dirty="0">
              <a:latin typeface="Calibri" panose="020F0502020204030204" pitchFamily="34" charset="0"/>
              <a:ea typeface="ＭＳ Ｐゴシック" charset="0"/>
            </a:endParaRPr>
          </a:p>
          <a:p>
            <a:r>
              <a:rPr lang="en-US" baseline="0" dirty="0">
                <a:latin typeface="Calibri" panose="020F0502020204030204" pitchFamily="34" charset="0"/>
                <a:ea typeface="ＭＳ Ｐゴシック" charset="0"/>
              </a:rPr>
              <a:t>The transformation from the original query to the disjunctive normal form proceeds in the following steps:</a:t>
            </a:r>
          </a:p>
          <a:p>
            <a:endParaRPr lang="en-US"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a:t>
            </a:r>
          </a:p>
          <a:p>
            <a:r>
              <a:rPr lang="en-US" sz="800" baseline="0" dirty="0">
                <a:latin typeface="Calibri" panose="020F0502020204030204" pitchFamily="34" charset="0"/>
                <a:ea typeface="ＭＳ Ｐゴシック" charset="0"/>
              </a:rPr>
              <a:t>(application AND NOT theory)-&gt;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 NOT theory) OR</a:t>
            </a:r>
          </a:p>
          <a:p>
            <a:r>
              <a:rPr lang="en-US" sz="800" baseline="0" dirty="0">
                <a:latin typeface="Calibri" panose="020F0502020204030204" pitchFamily="34" charset="0"/>
                <a:ea typeface="ＭＳ Ｐゴシック" charset="0"/>
              </a:rPr>
              <a:t>(application AND (algorithm or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main limitation of the Boolean retrieval model is its incapability to rank the result and to match documents that do not contain all the keywords of the query. More complex requests become very difficult to formulate. Finally, </a:t>
            </a:r>
            <a:r>
              <a:rPr lang="en-US" baseline="0" dirty="0">
                <a:latin typeface="Calibri" panose="020F0502020204030204" pitchFamily="34" charset="0"/>
                <a:ea typeface="ＭＳ Ｐゴシック" charset="0"/>
                <a:cs typeface="Calibri" panose="020F0502020204030204" pitchFamily="34" charset="0"/>
              </a:rPr>
              <a:t>for the user </a:t>
            </a:r>
            <a:r>
              <a:rPr lang="en-US" dirty="0">
                <a:latin typeface="Calibri" panose="020F0502020204030204" pitchFamily="34" charset="0"/>
                <a:ea typeface="ＭＳ Ｐゴシック" charset="0"/>
                <a:cs typeface="Calibri" panose="020F0502020204030204" pitchFamily="34" charset="0"/>
              </a:rPr>
              <a:t>it is hard to predict</a:t>
            </a:r>
            <a:r>
              <a:rPr lang="en-US" baseline="0" dirty="0">
                <a:latin typeface="Calibri" panose="020F0502020204030204" pitchFamily="34" charset="0"/>
                <a:ea typeface="ＭＳ Ｐゴシック" charset="0"/>
                <a:cs typeface="Calibri" panose="020F0502020204030204" pitchFamily="34" charset="0"/>
              </a:rPr>
              <a:t> whether a query would produce a reasonably sized set of results. Often either no results are returned, if the query is too restrictive or very large numbers of results are produced in the opposite case (this phenomenon is often called “feast or famine”).</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use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For information retrieval, the distance measure for vectors must satisfy the following properties: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coincide completely their similarity should be maximal, i.e., equal to 1.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sz="1200" dirty="0">
                <a:latin typeface="Calibri" panose="020F0502020204030204" pitchFamily="34" charset="0"/>
                <a:ea typeface="ＭＳ Ｐゴシック" charset="0"/>
                <a:cs typeface="Calibri" panose="020F0502020204030204" pitchFamily="34" charset="0"/>
              </a:rPr>
              <a:t> in all other cases the similarity should be between 0 and 1.</a:t>
            </a:r>
          </a:p>
          <a:p>
            <a:r>
              <a:rPr lang="en-US" sz="1200" dirty="0">
                <a:latin typeface="Calibri" panose="020F0502020204030204" pitchFamily="34" charset="0"/>
                <a:ea typeface="ＭＳ Ｐゴシック" charset="0"/>
                <a:cs typeface="Calibri" panose="020F0502020204030204" pitchFamily="34" charset="0"/>
              </a:rPr>
              <a:t>The scalar product (which is equivalent to the cosine of the angle of two vectors) has exactly these properties and is therefore (normally) used as similarity measure for vector space retrieval.</a:t>
            </a:r>
          </a:p>
          <a:p>
            <a:endParaRPr lang="en-US" sz="1200" dirty="0">
              <a:latin typeface="Calibri" panose="020F0502020204030204" pitchFamily="34" charset="0"/>
              <a:ea typeface="ＭＳ Ｐゴシック" charset="0"/>
              <a:cs typeface="Calibri" panose="020F0502020204030204" pitchFamily="34" charset="0"/>
            </a:endParaRPr>
          </a:p>
          <a:p>
            <a:r>
              <a:rPr lang="en-US" sz="1200" dirty="0">
                <a:latin typeface="Calibri" panose="020F0502020204030204" pitchFamily="34" charset="0"/>
                <a:ea typeface="ＭＳ Ｐゴシック" charset="0"/>
                <a:cs typeface="Calibri" panose="020F0502020204030204" pitchFamily="34" charset="0"/>
              </a:rPr>
              <a:t>A good question is why not use Euclidean distance, instead of cosine distance. The problem with using Euclidean distance is the following: different documents with the same or similar distribution of term weights, but of different vector length (for example, because the documents have different length) would give very different results, whereas their meaning would be the same or similar. For example, documents with vectors (1,1,0) and (2,2,0) would probably have the same meaning. But their Euclidean distances to a query vector would be very different (for illustration, consider the query vector (1,1,0)).</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vector space retrieval model is the standard retrieval technique used both on the Web and for classical text retrieval.</a:t>
            </a:r>
          </a:p>
          <a:p>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For vector space retrieval we need to determine of how weights are computed. If we apply the weighting scheme for the document and query vectors we have used for Boolean retrieval, we obtain the results vector space retrieval as shown in the figure. We observe that documents containing only one of the two keywords occurring in the query, can show up in the result, though with a lower similarity value.</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Giving the same weight to all occurrences of terms does not account for the fact that different terms might have different importance for the meaning of a document. This was one of the reasons why in preprocessing the </a:t>
            </a:r>
            <a:r>
              <a:rPr lang="en-US" dirty="0" err="1">
                <a:latin typeface="Calibri" panose="020F0502020204030204" pitchFamily="34" charset="0"/>
                <a:ea typeface="ＭＳ Ｐゴシック" charset="0"/>
                <a:cs typeface="Calibri" panose="020F0502020204030204" pitchFamily="34" charset="0"/>
              </a:rPr>
              <a:t>stopwords</a:t>
            </a:r>
            <a:r>
              <a:rPr lang="en-US" dirty="0">
                <a:latin typeface="Calibri" panose="020F0502020204030204" pitchFamily="34" charset="0"/>
                <a:ea typeface="ＭＳ Ｐゴシック" charset="0"/>
                <a:cs typeface="Calibri" panose="020F0502020204030204" pitchFamily="34" charset="0"/>
              </a:rPr>
              <a:t> have been removed, as they do not contribute to the specific meaning of the document.</a:t>
            </a:r>
          </a:p>
        </p:txBody>
      </p:sp>
    </p:spTree>
    <p:extLst>
      <p:ext uri="{BB962C8B-B14F-4D97-AF65-F5344CB8AC3E}">
        <p14:creationId xmlns:p14="http://schemas.microsoft.com/office/powerpoint/2010/main" val="23259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xfrm>
            <a:off x="454025" y="542925"/>
            <a:ext cx="6119813" cy="4238625"/>
          </a:xfrm>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the use of term frequency. Assume we form the query vector by simply setting the weight to 1 if the keyword appears in the query. Then we would obtain D1 and D2 as result. This result appears to be non-intuitive, since we would expect that D3 is much more similar to q than D2. What has gone wrong?</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xfrm>
            <a:off x="454025" y="542925"/>
            <a:ext cx="6119813" cy="4238625"/>
          </a:xfrm>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Therefore, we should consider not only the frequency of a term within a document, when determining the importance of the term for characterizing the document, but also the discriminative power of the term with respect to the whole document collection. For that purpose, the inverse document frequency is computed and included into the term weight as factor.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With this weighting scheme we notice that eliminating stop words is in fact an optimization of computing similarity measures in vector space retrieval. Since stop words normally occur in every document of a collection, their term weights will normally be 0 and thus these terms will not receive any weight. Therefore, it makes sense to exclude them already on the preprocessing of documents.</a:t>
            </a:r>
          </a:p>
        </p:txBody>
      </p:sp>
    </p:spTree>
    <p:extLst>
      <p:ext uri="{BB962C8B-B14F-4D97-AF65-F5344CB8AC3E}">
        <p14:creationId xmlns:p14="http://schemas.microsoft.com/office/powerpoint/2010/main" val="41682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With the </a:t>
            </a:r>
            <a:r>
              <a:rPr lang="en-US" dirty="0" err="1">
                <a:latin typeface="Calibri" panose="020F0502020204030204" pitchFamily="34" charset="0"/>
                <a:ea typeface="ＭＳ Ｐゴシック" charset="0"/>
                <a:cs typeface="Calibri" panose="020F0502020204030204" pitchFamily="34" charset="0"/>
              </a:rPr>
              <a:t>tf-idf</a:t>
            </a:r>
            <a:r>
              <a:rPr lang="en-US" dirty="0">
                <a:latin typeface="Calibri" panose="020F0502020204030204" pitchFamily="34" charset="0"/>
                <a:ea typeface="ＭＳ Ｐゴシック" charset="0"/>
                <a:cs typeface="Calibri" panose="020F0502020204030204" pitchFamily="34" charset="0"/>
              </a:rPr>
              <a:t> weighting scheme we compute different weights.</a:t>
            </a:r>
          </a:p>
          <a:p>
            <a:r>
              <a:rPr lang="en-US" dirty="0">
                <a:latin typeface="Calibri" panose="020F0502020204030204" pitchFamily="34" charset="0"/>
                <a:ea typeface="ＭＳ Ｐゴシック" charset="0"/>
                <a:cs typeface="Calibri" panose="020F0502020204030204" pitchFamily="34" charset="0"/>
              </a:rPr>
              <a:t>We have now: n=4,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information</a:t>
            </a:r>
            <a:r>
              <a:rPr lang="en-US" dirty="0">
                <a:latin typeface="Calibri" panose="020F0502020204030204" pitchFamily="34" charset="0"/>
                <a:ea typeface="ＭＳ Ｐゴシック" charset="0"/>
                <a:cs typeface="Calibri" panose="020F0502020204030204" pitchFamily="34" charset="0"/>
              </a:rPr>
              <a:t>=2,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retrieval</a:t>
            </a:r>
            <a:r>
              <a:rPr lang="en-US" dirty="0">
                <a:latin typeface="Calibri" panose="020F0502020204030204" pitchFamily="34" charset="0"/>
                <a:ea typeface="ＭＳ Ｐゴシック" charset="0"/>
                <a:cs typeface="Calibri" panose="020F0502020204030204" pitchFamily="34" charset="0"/>
              </a:rPr>
              <a:t>=4,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agency</a:t>
            </a:r>
            <a:r>
              <a:rPr lang="en-US" dirty="0">
                <a:latin typeface="Calibri" panose="020F0502020204030204" pitchFamily="34" charset="0"/>
                <a:ea typeface="ＭＳ Ｐゴシック" charset="0"/>
                <a:cs typeface="Calibri" panose="020F0502020204030204" pitchFamily="34" charset="0"/>
              </a:rPr>
              <a:t>=2</a:t>
            </a:r>
          </a:p>
          <a:p>
            <a:r>
              <a:rPr lang="en-US" dirty="0">
                <a:latin typeface="Calibri" panose="020F0502020204030204" pitchFamily="34" charset="0"/>
                <a:ea typeface="ＭＳ Ｐゴシック" charset="0"/>
                <a:cs typeface="Calibri" panose="020F0502020204030204" pitchFamily="34" charset="0"/>
              </a:rPr>
              <a:t>The result corresponds much better to our expectation.</a:t>
            </a:r>
          </a:p>
        </p:txBody>
      </p:sp>
    </p:spTree>
    <p:extLst>
      <p:ext uri="{BB962C8B-B14F-4D97-AF65-F5344CB8AC3E}">
        <p14:creationId xmlns:p14="http://schemas.microsoft.com/office/powerpoint/2010/main" val="46637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Finally, we need to determine the weights for the query vector. One approach is to apply the same method as for determining the weights of the document vector, considering the query as a document. In practice, there exist different variations of this approach.</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mj-lt"/>
                <a:ea typeface="ＭＳ Ｐゴシック" charset="0"/>
              </a:rPr>
              <a:t>Information retrieval deals with the problem of matching information needs of human users with information provided in large document collections. Important</a:t>
            </a:r>
            <a:r>
              <a:rPr lang="en-US" sz="1400" baseline="0" dirty="0">
                <a:latin typeface="+mj-lt"/>
                <a:ea typeface="ＭＳ Ｐゴシック" charset="0"/>
              </a:rPr>
              <a:t> aspects of this definition are:</a:t>
            </a:r>
          </a:p>
          <a:p>
            <a:pPr marL="285750" indent="-285750">
              <a:buFont typeface="Arial" charset="0"/>
              <a:buChar char="•"/>
            </a:pPr>
            <a:r>
              <a:rPr lang="en-US" sz="1400" baseline="0" dirty="0">
                <a:latin typeface="+mj-lt"/>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mj-lt"/>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mj-lt"/>
                <a:ea typeface="ＭＳ Ｐゴシック" charset="0"/>
              </a:rPr>
              <a:t>Information needs are user and context dependent;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an implementation of basic vector space retrieval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41</a:t>
            </a:fld>
            <a:endParaRPr lang="en-US"/>
          </a:p>
        </p:txBody>
      </p:sp>
    </p:spTree>
    <p:extLst>
      <p:ext uri="{BB962C8B-B14F-4D97-AF65-F5344CB8AC3E}">
        <p14:creationId xmlns:p14="http://schemas.microsoft.com/office/powerpoint/2010/main" val="49793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42</a:t>
            </a:fld>
            <a:endParaRPr lang="en-US"/>
          </a:p>
        </p:txBody>
      </p:sp>
    </p:spTree>
    <p:extLst>
      <p:ext uri="{BB962C8B-B14F-4D97-AF65-F5344CB8AC3E}">
        <p14:creationId xmlns:p14="http://schemas.microsoft.com/office/powerpoint/2010/main" val="2040959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43</a:t>
            </a:fld>
            <a:endParaRPr lang="en-US"/>
          </a:p>
        </p:txBody>
      </p:sp>
    </p:spTree>
    <p:extLst>
      <p:ext uri="{BB962C8B-B14F-4D97-AF65-F5344CB8AC3E}">
        <p14:creationId xmlns:p14="http://schemas.microsoft.com/office/powerpoint/2010/main" val="698014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44</a:t>
            </a:fld>
            <a:endParaRPr lang="en-US"/>
          </a:p>
        </p:txBody>
      </p:sp>
    </p:spTree>
    <p:extLst>
      <p:ext uri="{BB962C8B-B14F-4D97-AF65-F5344CB8AC3E}">
        <p14:creationId xmlns:p14="http://schemas.microsoft.com/office/powerpoint/2010/main" val="433428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time, it was suspected that the standard vector space retrieval method favors short documents over long documents as a result of the normalization of document vectors. When normalizing document vectors, a term that occurs in the query would receive a lower weight in a longer document, as it shares the total weight of 1 with a larger number of terms, and thus the longer document is less likely to receive a high rank. Still, the question is whether this hurts retrieval performance.</a:t>
            </a:r>
          </a:p>
          <a:p>
            <a:endParaRPr lang="en-US" dirty="0"/>
          </a:p>
          <a:p>
            <a:r>
              <a:rPr lang="en-US" dirty="0"/>
              <a:t>In a seminal paper Singhal and co-authors provided empirical evidence confirming that retrieval performance is suffering from this problem. They compared for a TREC dataset the probability P(relevance) of a document of a given length of being relevant (by relying on the manual evaluation) with the probability P(retrieval) that a document of that length would be retrieved using standard vector space retrieval. The graph clearly shows that shorter documents have better chances to show up in a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the approach would be to replace it with a modified normalization factor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Choice>
        <mc:Fallback xmlns="">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r>
                  <a:rPr lang="fr-CH" b="0" i="0">
                    <a:latin typeface="Cambria Math" panose="02040503050406030204" pitchFamily="18" charset="0"/>
                  </a:rPr>
                  <a:t>𝑛=</a:t>
                </a:r>
                <a:r>
                  <a:rPr lang="fr-CH" i="0">
                    <a:latin typeface="Cambria Math" panose="02040503050406030204" pitchFamily="18" charset="0"/>
                  </a:rPr>
                  <a:t>|</a:t>
                </a:r>
                <a:r>
                  <a:rPr lang="en-US" i="0">
                    <a:latin typeface="Cambria Math" panose="02040503050406030204" pitchFamily="18" charset="0"/>
                  </a:rPr>
                  <a:t>(</a:t>
                </a:r>
                <a:r>
                  <a:rPr lang="fr-CH" i="0">
                    <a:latin typeface="Cambria Math" panose="02040503050406030204" pitchFamily="18" charset="0"/>
                  </a:rPr>
                  <a:t>𝑑_𝑗 </a:t>
                </a:r>
                <a:r>
                  <a:rPr lang="en-US" i="0">
                    <a:latin typeface="Cambria Math" panose="02040503050406030204" pitchFamily="18" charset="0"/>
                  </a:rPr>
                  <a:t>) ⃗</a:t>
                </a:r>
                <a:r>
                  <a:rPr lang="fr-CH" i="0">
                    <a:latin typeface="Cambria Math" panose="02040503050406030204" pitchFamily="18" charset="0"/>
                  </a:rPr>
                  <a:t> |</a:t>
                </a:r>
                <a:r>
                  <a:rPr lang="en-US" dirty="0"/>
                  <a:t>  the approach would be to replace it with a modified normalization factor </a:t>
                </a:r>
                <a:r>
                  <a:rPr lang="fr-CH" i="0" dirty="0">
                    <a:latin typeface="Cambria Math" panose="02040503050406030204" pitchFamily="18" charset="0"/>
                  </a:rPr>
                  <a:t>𝑁(𝑛) </a:t>
                </a:r>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46</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We introduce the one introduced in the work from Singhal.</a:t>
                </a:r>
              </a:p>
              <a:p>
                <a:endParaRPr lang="en-US" dirty="0"/>
              </a:p>
              <a:p>
                <a:r>
                  <a:rPr lang="en-US" dirty="0"/>
                  <a:t>A first observation is that the original and new normalization should be the same for the document length at which the probability of relevance and retrieval are the same, the pivot point. The function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is designed</a:t>
                </a:r>
                <a:r>
                  <a:rPr lang="en-US" baseline="0" dirty="0"/>
                  <a:t> as a linear function that has larger values below the pivot and smaller values above. Therefore, a slope s for the function needs to be chosen. The pivot point and slope parameter needs to be determined empirically, by comparing retrieval performance of parameters for a given document collection.</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48</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the pivot and slope parameters empirically might be costly or not possibly in practice. Therefore, heuristics for determining those parameters based on statistical properties of the document collections have been proposed.</a:t>
            </a:r>
          </a:p>
          <a:p>
            <a:endParaRPr lang="en-US" dirty="0"/>
          </a:p>
          <a:p>
            <a:r>
              <a:rPr lang="en-US" dirty="0"/>
              <a:t>One of them is pivoted unique query normalization. It uses the average number of distinct terms in a document as pivot point. The slope parameter is a constant value, where 0.2 has been identified as suitable. Document length is measured in terms of number of distinct terms in a given document.</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retrieval addresses search in many types of (mostly unstructured) data. The queries can be based on formal languages for retrieval, on unstructured queries, such as text queries, are sample documents that represent the search interest. Results can be both ranked or not ranked.</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392843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Different variants</a:t>
            </a:r>
            <a:r>
              <a:rPr lang="en-US" baseline="0" dirty="0">
                <a:latin typeface="Calibri" panose="020F0502020204030204" pitchFamily="34" charset="0"/>
                <a:ea typeface="ＭＳ Ｐゴシック" charset="0"/>
                <a:cs typeface="Calibri" panose="020F0502020204030204" pitchFamily="34" charset="0"/>
              </a:rPr>
              <a:t> of </a:t>
            </a:r>
            <a:r>
              <a:rPr lang="en-US" baseline="0" dirty="0" err="1">
                <a:latin typeface="Calibri" panose="020F0502020204030204" pitchFamily="34" charset="0"/>
                <a:ea typeface="ＭＳ Ｐゴシック" charset="0"/>
                <a:cs typeface="Calibri" panose="020F0502020204030204" pitchFamily="34" charset="0"/>
              </a:rPr>
              <a:t>tf-idf</a:t>
            </a:r>
            <a:r>
              <a:rPr lang="en-US" baseline="0" dirty="0">
                <a:latin typeface="Calibri" panose="020F0502020204030204" pitchFamily="34" charset="0"/>
                <a:ea typeface="ＭＳ Ｐゴシック" charset="0"/>
                <a:cs typeface="Calibri" panose="020F0502020204030204" pitchFamily="34"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ea typeface="ＭＳ Ｐゴシック" charset="0"/>
                <a:cs typeface="Calibri" panose="020F0502020204030204" pitchFamily="34"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shown that taking such co-occurrence probabilities additionally into account, can actually HURT the performance of the retrieval system. The reason is that co-occurrence probabilities are often related to specific application domains and thus do not easily transfer from context to another.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One of the principal criticisms</a:t>
            </a:r>
            <a:r>
              <a:rPr lang="en-US" baseline="0" dirty="0">
                <a:latin typeface="Calibri" panose="020F0502020204030204" pitchFamily="34" charset="0"/>
                <a:ea typeface="ＭＳ Ｐゴシック" charset="0"/>
                <a:cs typeface="Calibri" panose="020F0502020204030204" pitchFamily="34" charset="0"/>
              </a:rPr>
              <a:t> of the vector space model is the lack of theoretical explanation why it works. At the end, it is a heuristics. This drawback has been addressed with other models, in particular probabilistic retrieval models.</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xfrm>
            <a:off x="454025" y="542925"/>
            <a:ext cx="6119813" cy="4238625"/>
          </a:xfrm>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mn-lt"/>
                <a:ea typeface="ＭＳ Ｐゴシック" charset="0"/>
              </a:rPr>
              <a:t>The performance of an information retrieval system can be determined by evaluating the satisfaction of users, which is a context-dependent task. This is fundamentally different to database querying, where there exist formal criteria for validating correctness of query answering. </a:t>
            </a:r>
          </a:p>
          <a:p>
            <a:endParaRPr lang="en-GB" dirty="0">
              <a:latin typeface="+mn-lt"/>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xfrm>
            <a:off x="454025" y="542925"/>
            <a:ext cx="6119813" cy="4238625"/>
          </a:xfrm>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Since there exists no formal criterion whether an information retrieval query is correctly answered, other means for evaluating the quality of an information retrieval system are required. The basic approach is to compare the performance of a specific system to human performance for the same retrieval task. For that purpose benchmark collections of documents, such as TREC (http://</a:t>
            </a:r>
            <a:r>
              <a:rPr lang="en-US" dirty="0" err="1">
                <a:latin typeface="Calibri" panose="020F0502020204030204" pitchFamily="34" charset="0"/>
                <a:ea typeface="ＭＳ Ｐゴシック" charset="0"/>
                <a:cs typeface="Calibri" panose="020F0502020204030204" pitchFamily="34" charset="0"/>
              </a:rPr>
              <a:t>trec.nist.gov</a:t>
            </a:r>
            <a:r>
              <a:rPr lang="en-US" dirty="0">
                <a:latin typeface="Calibri" panose="020F0502020204030204" pitchFamily="34" charset="0"/>
                <a:ea typeface="ＭＳ Ｐゴシック" charset="0"/>
                <a:cs typeface="Calibri" panose="020F0502020204030204" pitchFamily="34" charset="0"/>
              </a:rPr>
              <a:t>/), are created and for selected queries human experts select the relevant documents. Note that this approach assumes that humans have an agreed-upon, objective notion of relevance, an assumption that is in general not satisfied. </a:t>
            </a:r>
          </a:p>
        </p:txBody>
      </p:sp>
    </p:spTree>
    <p:extLst>
      <p:ext uri="{BB962C8B-B14F-4D97-AF65-F5344CB8AC3E}">
        <p14:creationId xmlns:p14="http://schemas.microsoft.com/office/powerpoint/2010/main" val="2169138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results of IR systems can be compared to the expected result in two ways:</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Recall</a:t>
            </a:r>
            <a:r>
              <a:rPr lang="en-US" dirty="0">
                <a:latin typeface="Calibri" panose="020F0502020204030204" pitchFamily="34" charset="0"/>
                <a:ea typeface="ＭＳ Ｐゴシック" charset="0"/>
                <a:cs typeface="Calibri" panose="020F0502020204030204" pitchFamily="34" charset="0"/>
              </a:rPr>
              <a:t> measures how large a fraction of the expected results is actually found.</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Precision</a:t>
            </a:r>
            <a:r>
              <a:rPr lang="en-US" dirty="0">
                <a:latin typeface="Calibri" panose="020F0502020204030204" pitchFamily="34" charset="0"/>
                <a:ea typeface="ＭＳ Ｐゴシック" charset="0"/>
                <a:cs typeface="Calibri" panose="020F0502020204030204" pitchFamily="34" charset="0"/>
              </a:rPr>
              <a:t> measures how many of the results returned are actually relevant.</a:t>
            </a:r>
          </a:p>
          <a:p>
            <a:pPr marL="0" indent="0">
              <a:buFontTx/>
              <a:buNone/>
            </a:pPr>
            <a:r>
              <a:rPr lang="en-US" dirty="0">
                <a:latin typeface="Calibri" panose="020F0502020204030204" pitchFamily="34" charset="0"/>
                <a:ea typeface="ＭＳ Ｐゴシック" charset="0"/>
                <a:cs typeface="Calibri" panose="020F0502020204030204" pitchFamily="34" charset="0"/>
              </a:rPr>
              <a:t>Important</a:t>
            </a:r>
            <a:r>
              <a:rPr lang="en-US" baseline="0" dirty="0">
                <a:latin typeface="Calibri" panose="020F0502020204030204" pitchFamily="34" charset="0"/>
                <a:ea typeface="ＭＳ Ｐゴシック" charset="0"/>
                <a:cs typeface="Calibri" panose="020F0502020204030204" pitchFamily="34" charset="0"/>
              </a:rPr>
              <a:t> note: This measure evaluates an </a:t>
            </a:r>
            <a:r>
              <a:rPr lang="en-US" b="1" baseline="0" dirty="0">
                <a:latin typeface="Calibri" panose="020F0502020204030204" pitchFamily="34" charset="0"/>
                <a:ea typeface="ＭＳ Ｐゴシック" charset="0"/>
                <a:cs typeface="Calibri" panose="020F0502020204030204" pitchFamily="34" charset="0"/>
              </a:rPr>
              <a:t>unranked</a:t>
            </a:r>
            <a:r>
              <a:rPr lang="en-US" baseline="0" dirty="0">
                <a:latin typeface="Calibri" panose="020F0502020204030204" pitchFamily="34" charset="0"/>
                <a:ea typeface="ＭＳ Ｐゴシック" charset="0"/>
                <a:cs typeface="Calibri" panose="020F0502020204030204" pitchFamily="34" charset="0"/>
              </a:rPr>
              <a:t> result set. All elements of the result are considered as equally important.</a:t>
            </a:r>
            <a:endParaRPr lang="en-US" dirty="0">
              <a:latin typeface="Calibri" panose="020F0502020204030204" pitchFamily="34" charset="0"/>
              <a:ea typeface="ＭＳ Ｐゴシック"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454025" y="542925"/>
            <a:ext cx="6119813" cy="4238625"/>
          </a:xfrm>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a fundamental trade-off between recall and precision. Achieving high recall in general lowers precision and vice versa. In the extreme case, it is always possible to achieve 100% recall at the expense of having the lowest possible precision.</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55</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Sometimes one prefers to characterize the performance</a:t>
            </a:r>
            <a:r>
              <a:rPr lang="en-US" baseline="0" dirty="0"/>
              <a:t> of an information retrieval system by a single measure, by combining recall and precision in a single quantity. Arithmetic mean could be a possible choice, but is not very suitable. When choosing 100% recall we would always have at least 50% as the arithmetic mean between recall and precision.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Therefore, the harmonic mean is used. It can be tuned by a parameter alpha. Larger values of alpha emphasize the importance of precision and smaller ones the importance of recall.</a:t>
            </a: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Accuracy is another possible measure for performance. Accuracy is a standard way to measure performance of binary classifiers, and retrieval can be understood as the task of classifying documents into relevant and non-relevant ones. However, accuracy only works well if the positive and negative cases are approximately equally distributed, and the importance of having false positives and false negatives is similar.</a:t>
            </a:r>
          </a:p>
          <a:p>
            <a:endParaRPr lang="en-GB" dirty="0"/>
          </a:p>
          <a:p>
            <a:r>
              <a:rPr lang="en-GB" dirty="0"/>
              <a:t>We will illustrate the potential issues in the following.</a:t>
            </a:r>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Assume we want to retrieve documents that indicate a fraud and that in the majority of cases a document does not refer to fraud.</a:t>
            </a:r>
          </a:p>
          <a:p>
            <a:endParaRPr lang="en-GB" baseline="0" dirty="0"/>
          </a:p>
          <a:p>
            <a:r>
              <a:rPr lang="en-GB" baseline="0" dirty="0"/>
              <a:t>Accuracy as a performance metrics is inappropriate in case of such skewed class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31721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An information retrieval system must deal with the following tasks: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items: this process is called </a:t>
            </a:r>
            <a:r>
              <a:rPr lang="en-US" sz="1200" b="1" dirty="0">
                <a:latin typeface="Calibri" panose="020F0502020204030204" pitchFamily="34" charset="0"/>
                <a:ea typeface="ＭＳ Ｐゴシック" charset="0"/>
                <a:cs typeface="Calibri" panose="020F0502020204030204" pitchFamily="34" charset="0"/>
              </a:rPr>
              <a:t>feature extraction</a:t>
            </a:r>
            <a:r>
              <a:rPr lang="en-US" sz="1200" dirty="0">
                <a:latin typeface="Calibri" panose="020F0502020204030204" pitchFamily="34" charset="0"/>
                <a:ea typeface="ＭＳ Ｐゴシック" charset="0"/>
                <a:cs typeface="Calibri" panose="020F0502020204030204" pitchFamily="34" charset="0"/>
              </a:rPr>
              <a:t> and can include simple tasks, such as extracting words from a text as well as complex methods, e.g., for image or video analysis.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needs: often this task is solved by providing users with a query language and leave the formulation of structured queries to them. This is the case, for example, for simple keyword-based query languages, as used in Web search engines. Some information retrieval systems also support the user in the</a:t>
            </a:r>
            <a:r>
              <a:rPr lang="en-US" sz="1200" b="1" dirty="0">
                <a:latin typeface="Calibri" panose="020F0502020204030204" pitchFamily="34" charset="0"/>
                <a:ea typeface="ＭＳ Ｐゴシック" charset="0"/>
                <a:cs typeface="Calibri" panose="020F0502020204030204" pitchFamily="34" charset="0"/>
              </a:rPr>
              <a:t> query formulation, </a:t>
            </a:r>
            <a:r>
              <a:rPr lang="en-US" sz="1200" dirty="0">
                <a:latin typeface="Calibri" panose="020F0502020204030204" pitchFamily="34" charset="0"/>
                <a:ea typeface="ＭＳ Ｐゴシック" charset="0"/>
                <a:cs typeface="Calibri" panose="020F0502020204030204" pitchFamily="34" charset="0"/>
              </a:rPr>
              <a:t>e.g., through visual interfaces.</a:t>
            </a:r>
          </a:p>
          <a:p>
            <a:pPr>
              <a:buFontTx/>
              <a:buChar char="•"/>
            </a:pPr>
            <a:r>
              <a:rPr lang="en-US" sz="1200" dirty="0">
                <a:latin typeface="Calibri" panose="020F0502020204030204" pitchFamily="34" charset="0"/>
                <a:ea typeface="ＭＳ Ｐゴシック" charset="0"/>
                <a:cs typeface="Calibri" panose="020F0502020204030204" pitchFamily="34" charset="0"/>
              </a:rPr>
              <a:t> Matching of information needs with information items: this is the algorithmic task of computing similarity of information items and retrieval queries. At the heart of this step is the </a:t>
            </a:r>
            <a:r>
              <a:rPr lang="en-US" sz="1200" b="1" dirty="0">
                <a:latin typeface="Calibri" panose="020F0502020204030204" pitchFamily="34" charset="0"/>
                <a:ea typeface="ＭＳ Ｐゴシック" charset="0"/>
                <a:cs typeface="Calibri" panose="020F0502020204030204" pitchFamily="34" charset="0"/>
              </a:rPr>
              <a:t>information retrieval model</a:t>
            </a:r>
            <a:r>
              <a:rPr lang="en-US" sz="1200" dirty="0">
                <a:latin typeface="Calibri" panose="020F0502020204030204" pitchFamily="34" charset="0"/>
                <a:ea typeface="ＭＳ Ｐゴシック" charset="0"/>
                <a:cs typeface="Calibri" panose="020F0502020204030204" pitchFamily="34" charset="0"/>
              </a:rPr>
              <a:t>. Similarity measures on the structured representations of queries and documents are used to model</a:t>
            </a:r>
            <a:r>
              <a:rPr lang="en-US" sz="1200" b="1" dirty="0">
                <a:latin typeface="Calibri" panose="020F0502020204030204" pitchFamily="34" charset="0"/>
                <a:ea typeface="ＭＳ Ｐゴシック" charset="0"/>
                <a:cs typeface="Calibri" panose="020F0502020204030204" pitchFamily="34" charset="0"/>
              </a:rPr>
              <a:t> relevance</a:t>
            </a:r>
            <a:r>
              <a:rPr lang="en-US" sz="1200" dirty="0">
                <a:latin typeface="Calibri" panose="020F0502020204030204" pitchFamily="34" charset="0"/>
                <a:ea typeface="ＭＳ Ｐゴシック" charset="0"/>
                <a:cs typeface="Calibri" panose="020F0502020204030204" pitchFamily="34" charset="0"/>
              </a:rPr>
              <a:t> of information for users. As a result, a selection of relevant information items or a ranked result can be presented to the user.</a:t>
            </a:r>
          </a:p>
          <a:p>
            <a:r>
              <a:rPr lang="en-US" sz="1200" dirty="0">
                <a:latin typeface="Calibri" panose="020F0502020204030204" pitchFamily="34" charset="0"/>
                <a:ea typeface="ＭＳ Ｐゴシック" charset="0"/>
                <a:cs typeface="Calibri" panose="020F0502020204030204" pitchFamily="34" charset="0"/>
              </a:rPr>
              <a:t>Since information retrieval systems deal usually with large information collections and/or large user communities, the </a:t>
            </a:r>
            <a:r>
              <a:rPr lang="en-US" sz="1200" b="1" dirty="0">
                <a:latin typeface="Calibri" panose="020F0502020204030204" pitchFamily="34" charset="0"/>
                <a:ea typeface="ＭＳ Ｐゴシック" charset="0"/>
                <a:cs typeface="Calibri" panose="020F0502020204030204" pitchFamily="34" charset="0"/>
              </a:rPr>
              <a:t>efficiency</a:t>
            </a:r>
            <a:r>
              <a:rPr lang="en-US" sz="1200" dirty="0">
                <a:latin typeface="Calibri" panose="020F0502020204030204" pitchFamily="34" charset="0"/>
                <a:ea typeface="ＭＳ Ｐゴシック" charset="0"/>
                <a:cs typeface="Calibri" panose="020F0502020204030204" pitchFamily="34" charset="0"/>
              </a:rPr>
              <a:t> of the implementation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653412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to obtain.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criterion.</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have a better performance under this measure.</a:t>
                </a:r>
              </a:p>
              <a:p>
                <a:endParaRPr lang="en-GB" baseline="0" dirty="0"/>
              </a:p>
              <a:p>
                <a:r>
                  <a:rPr lang="en-GB" baseline="0" dirty="0"/>
                  <a:t>Sometimes also an F-beta score is computed substituting alfa = (1/1+beta^2), resulting in </a:t>
                </a:r>
                <a14:m>
                  <m:oMath xmlns:m="http://schemas.openxmlformats.org/officeDocument/2006/math">
                    <m:sSub>
                      <m:sSubPr>
                        <m:ctrlPr>
                          <a:rPr lang="en-GB" i="1" baseline="0" smtClean="0">
                            <a:latin typeface="Cambria Math" panose="02040503050406030204" pitchFamily="18" charset="0"/>
                          </a:rPr>
                        </m:ctrlPr>
                      </m:sSubPr>
                      <m:e>
                        <m:r>
                          <a:rPr lang="fr-CH" b="0" i="1" baseline="0" smtClean="0">
                            <a:latin typeface="Cambria Math" panose="02040503050406030204" pitchFamily="18" charset="0"/>
                          </a:rPr>
                          <m:t>𝐹</m:t>
                        </m:r>
                      </m:e>
                      <m:sub>
                        <m:r>
                          <a:rPr lang="en-GB" i="1" baseline="0" smtClean="0">
                            <a:latin typeface="Cambria Math" panose="02040503050406030204" pitchFamily="18" charset="0"/>
                            <a:ea typeface="Cambria Math" panose="02040503050406030204" pitchFamily="18" charset="0"/>
                          </a:rPr>
                          <m:t>𝛽</m:t>
                        </m:r>
                      </m:sub>
                    </m:sSub>
                    <m:r>
                      <a:rPr lang="fr-CH" b="0" i="1" baseline="0" smtClean="0">
                        <a:latin typeface="Cambria Math" panose="02040503050406030204" pitchFamily="18" charset="0"/>
                      </a:rPr>
                      <m:t>=(1+</m:t>
                    </m:r>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m:t>
                    </m:r>
                    <m:f>
                      <m:fPr>
                        <m:ctrlPr>
                          <a:rPr lang="fr-CH" b="0" i="1" baseline="0" smtClean="0">
                            <a:latin typeface="Cambria Math" panose="02040503050406030204" pitchFamily="18" charset="0"/>
                          </a:rPr>
                        </m:ctrlPr>
                      </m:fPr>
                      <m:num>
                        <m:r>
                          <a:rPr lang="fr-CH" b="0" i="1" baseline="0" smtClean="0">
                            <a:latin typeface="Cambria Math" panose="02040503050406030204" pitchFamily="18" charset="0"/>
                          </a:rPr>
                          <m:t>𝑃𝑅</m:t>
                        </m:r>
                      </m:num>
                      <m:den>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𝑃</m:t>
                        </m:r>
                        <m:r>
                          <a:rPr lang="fr-CH" b="0" i="1" baseline="0" smtClean="0">
                            <a:latin typeface="Cambria Math" panose="02040503050406030204" pitchFamily="18" charset="0"/>
                          </a:rPr>
                          <m:t>+</m:t>
                        </m:r>
                        <m:r>
                          <a:rPr lang="fr-CH" b="0" i="1" baseline="0" smtClean="0">
                            <a:latin typeface="Cambria Math" panose="02040503050406030204" pitchFamily="18" charset="0"/>
                          </a:rPr>
                          <m:t>𝑅</m:t>
                        </m:r>
                      </m:den>
                    </m:f>
                  </m:oMath>
                </a14:m>
                <a:endParaRPr lang="en-GB" baseline="0" dirty="0"/>
              </a:p>
              <a:p>
                <a:r>
                  <a:rPr lang="en-GB" baseline="0" dirty="0"/>
                  <a:t>In this example we would have beta = 2.</a:t>
                </a:r>
                <a:endParaRPr lang="en-GB" dirty="0"/>
              </a:p>
            </p:txBody>
          </p:sp>
        </mc:Choice>
        <mc:Fallback xmlns="">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r>
                  <a:rPr lang="fr-CH" b="0" i="0" baseline="0">
                    <a:latin typeface="Cambria Math" panose="02040503050406030204" pitchFamily="18" charset="0"/>
                  </a:rPr>
                  <a:t>𝐹</a:t>
                </a:r>
                <a:r>
                  <a:rPr lang="en-GB" b="0" i="0" baseline="0">
                    <a:latin typeface="Cambria Math" panose="02040503050406030204" pitchFamily="18" charset="0"/>
                  </a:rPr>
                  <a:t>_</a:t>
                </a:r>
                <a:r>
                  <a:rPr lang="en-GB"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=(1+</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2)𝑃𝑅/(</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 𝑃+𝑅)</a:t>
                </a:r>
                <a:endParaRPr lang="en-GB" baseline="0" dirty="0"/>
              </a:p>
              <a:p>
                <a:endParaRPr lang="en-GB" baseline="0" dirty="0"/>
              </a:p>
              <a:p>
                <a:r>
                  <a:rPr lang="en-GB" baseline="0" dirty="0"/>
                  <a:t>In this example we would have beta = 2.</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64</a:t>
            </a:fld>
            <a:endParaRPr lang="en-US"/>
          </a:p>
        </p:txBody>
      </p:sp>
    </p:spTree>
    <p:extLst>
      <p:ext uri="{BB962C8B-B14F-4D97-AF65-F5344CB8AC3E}">
        <p14:creationId xmlns:p14="http://schemas.microsoft.com/office/powerpoint/2010/main" val="1796020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65</a:t>
            </a:fld>
            <a:endParaRPr lang="en-US"/>
          </a:p>
        </p:txBody>
      </p:sp>
    </p:spTree>
    <p:extLst>
      <p:ext uri="{BB962C8B-B14F-4D97-AF65-F5344CB8AC3E}">
        <p14:creationId xmlns:p14="http://schemas.microsoft.com/office/powerpoint/2010/main" val="357900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66</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xfrm>
            <a:off x="454025" y="542925"/>
            <a:ext cx="6119813" cy="4238625"/>
          </a:xfrm>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the user inspects.</a:t>
            </a:r>
          </a:p>
        </p:txBody>
      </p:sp>
    </p:spTree>
    <p:extLst>
      <p:ext uri="{BB962C8B-B14F-4D97-AF65-F5344CB8AC3E}">
        <p14:creationId xmlns:p14="http://schemas.microsoft.com/office/powerpoint/2010/main" val="4117872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recall-precision graph lists on the x-axis the documents according to their ranking and on the y-axis the precision achieved when returning the set of documents up to the rank.</a:t>
            </a:r>
          </a:p>
          <a:p>
            <a:endParaRPr lang="en-US" dirty="0"/>
          </a:p>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67</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a:t>
            </a:r>
            <a:r>
              <a:rPr lang="en-GB" dirty="0"/>
              <a:t>the maximum precision over all recalls r’ that are  greater than </a:t>
            </a:r>
            <a:r>
              <a:rPr lang="en-GB" dirty="0">
                <a:effectLst/>
              </a:rPr>
              <a:t>r.</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68</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Mean Average Precision</a:t>
                </a:r>
                <a:r>
                  <a:rPr lang="en-US" baseline="0" dirty="0">
                    <a:latin typeface="Calibri" panose="020F0502020204030204" pitchFamily="34" charset="0"/>
                    <a:cs typeface="Calibri" panose="020F0502020204030204" pitchFamily="34" charset="0"/>
                  </a:rPr>
                  <a:t> has been shown to be a robust measure for evaluating the quality of a ranked retrieval system for a query collection Q.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When a relevant document is not retrieved at all, the precision value in the</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MAP is 0.</a:t>
                </a:r>
              </a:p>
            </p:txBody>
          </p:sp>
        </mc:Choice>
        <mc:Fallback xmlns="">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r>
                  <a:rPr lang="fr-CH" sz="1400" b="0" i="0">
                    <a:latin typeface="Cambria Math" panose="02040503050406030204" pitchFamily="18" charset="0"/>
                  </a:rPr>
                  <a:t>𝑃_𝑖𝑛𝑡 (</a:t>
                </a:r>
                <a:r>
                  <a:rPr lang="fr-CH" sz="1400" i="0">
                    <a:latin typeface="Cambria Math" panose="02040503050406030204" pitchFamily="18" charset="0"/>
                  </a:rPr>
                  <a:t>𝐷</a:t>
                </a:r>
                <a:r>
                  <a:rPr lang="en-US" sz="1400" i="0">
                    <a:latin typeface="Cambria Math" panose="02040503050406030204" pitchFamily="18" charset="0"/>
                  </a:rPr>
                  <a:t>_(</a:t>
                </a:r>
                <a:r>
                  <a:rPr lang="fr-CH" sz="1400" i="0">
                    <a:latin typeface="Cambria Math" charset="0"/>
                  </a:rPr>
                  <a:t>𝑗𝑘 </a:t>
                </a:r>
                <a:r>
                  <a:rPr lang="en-US" sz="1400" i="0">
                    <a:latin typeface="Cambria Math" panose="02040503050406030204" pitchFamily="18" charset="0"/>
                  </a:rPr>
                  <a:t>)</a:t>
                </a:r>
                <a:r>
                  <a:rPr lang="fr-CH" sz="1400" i="0">
                    <a:latin typeface="Cambria Math" panose="02040503050406030204" pitchFamily="18"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 to denote </a:t>
                </a:r>
                <a:r>
                  <a:rPr lang="fr-CH" sz="1400" b="0" i="0">
                    <a:latin typeface="Cambria Math" panose="02040503050406030204" pitchFamily="18" charset="0"/>
                  </a:rPr>
                  <a:t>𝑃_𝑖𝑛𝑡 (𝑘)  </a:t>
                </a:r>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r>
                  <a:rPr lang="fr-CH" sz="1400" b="0" i="0" dirty="0">
                    <a:latin typeface="Cambria Math" charset="0"/>
                  </a:rPr>
                  <a:t>𝑞</a:t>
                </a:r>
                <a:r>
                  <a:rPr lang="en-US" sz="1400" b="0" i="0" dirty="0">
                    <a:latin typeface="Cambria Math" panose="02040503050406030204" pitchFamily="18" charset="0"/>
                  </a:rPr>
                  <a:t>_</a:t>
                </a:r>
                <a:r>
                  <a:rPr lang="fr-CH" sz="1400" b="0" i="0" dirty="0">
                    <a:latin typeface="Cambria Math" charset="0"/>
                  </a:rPr>
                  <a:t>𝑗</a:t>
                </a:r>
                <a:r>
                  <a:rPr lang="en-US" sz="1400" b="0" i="0" dirty="0">
                    <a:latin typeface="Cambria Math" charset="0"/>
                  </a:rPr>
                  <a:t> </a:t>
                </a:r>
                <a:r>
                  <a:rPr lang="en-US" sz="1400" i="0" dirty="0">
                    <a:latin typeface="Cambria Math"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most popular information retrieval systems today are Web search engines. To a large degree, they are text retrieval systems, since they exploit mainly the textual content of Web documents for retrieval. However, current Web search engines also exploit many other features of documents, such as link information or image content, and personal features of the users. </a:t>
            </a:r>
            <a:r>
              <a:rPr lang="en-US" altLang="ja-JP" dirty="0">
                <a:latin typeface="Calibri" panose="020F0502020204030204" pitchFamily="34" charset="0"/>
                <a:ea typeface="ＭＳ Ｐゴシック" charset="0"/>
                <a:cs typeface="Calibri" panose="020F0502020204030204" pitchFamily="34" charset="0"/>
              </a:rPr>
              <a:t>The three tasks of a Web search engine for retrieval are:</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support the formulation of textual queries. This is usually done by allowing the entry of keywords through Web forms.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computing the similarity of documents with the query and producing from that a ranked result. Standard methods for computing similarity Boolean retrieval and vector space retrieval. We will introduce these methods in detail later in this lecture.</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t>Another frequently used approach to globally evaluate ranked retrieval is the ROC curve. The ROC curve is frequently loosely</a:t>
            </a:r>
            <a:r>
              <a:rPr lang="en-US" sz="1000"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sz="1000" b="1" baseline="0" dirty="0"/>
              <a:t>false positive rate (FPR)</a:t>
            </a:r>
            <a:r>
              <a:rPr lang="en-US" sz="1000"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sz="1000" dirty="0"/>
              <a:t>he area under the ROC curve is sometimes considered similarly as an evaluation of the overall retrieval quality of a retrieval system, analogous</a:t>
            </a:r>
            <a:r>
              <a:rPr lang="en-US" sz="1000" baseline="0" dirty="0"/>
              <a:t> to the MAP measure.</a:t>
            </a:r>
            <a:endParaRPr lang="en-US" sz="1000" dirty="0"/>
          </a:p>
          <a:p>
            <a:endParaRPr lang="en-US" sz="1000" dirty="0"/>
          </a:p>
          <a:p>
            <a:r>
              <a:rPr lang="en-US" sz="1000" dirty="0"/>
              <a:t>Example: </a:t>
            </a:r>
          </a:p>
          <a:p>
            <a:pPr marL="285750" indent="-285750">
              <a:buFont typeface="Arial" charset="0"/>
              <a:buChar char="•"/>
            </a:pPr>
            <a:r>
              <a:rPr lang="en-US" sz="1000" dirty="0"/>
              <a:t>When the recall is</a:t>
            </a:r>
            <a:r>
              <a:rPr lang="en-US" sz="1000" baseline="0" dirty="0"/>
              <a:t> at 0.5 then 1-S is at 0.1. This implies that S is 0.9. Then we can conclude that </a:t>
            </a:r>
            <a:r>
              <a:rPr lang="en-US" sz="1000" baseline="0" dirty="0" err="1"/>
              <a:t>fp</a:t>
            </a:r>
            <a:r>
              <a:rPr lang="en-US" sz="1000" baseline="0" dirty="0"/>
              <a:t> = 1/9 </a:t>
            </a:r>
            <a:r>
              <a:rPr lang="en-US" sz="1000" baseline="0" dirty="0" err="1"/>
              <a:t>tn</a:t>
            </a:r>
            <a:r>
              <a:rPr lang="en-US" sz="1000" baseline="0" dirty="0"/>
              <a:t>, or in other words when retrieving half of the relevant documents, then we have also retrieved about 10% of the non-relevant documents.</a:t>
            </a:r>
          </a:p>
          <a:p>
            <a:pPr marL="285750" indent="-285750">
              <a:buFont typeface="Arial" charset="0"/>
              <a:buChar char="•"/>
            </a:pPr>
            <a:endParaRPr lang="en-US" sz="1000"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NDCG builds on the concepts of cumulative gain (CG) and discounted cumulative gain (DCG).</a:t>
            </a:r>
          </a:p>
          <a:p>
            <a:endParaRPr lang="en-US" dirty="0"/>
          </a:p>
          <a:p>
            <a:r>
              <a:rPr lang="en-US" dirty="0"/>
              <a:t>With CG the scores of the top-k ranked items are added up. The higher this value, the higher the quality of the predicted scores.</a:t>
            </a:r>
          </a:p>
          <a:p>
            <a:endParaRPr lang="en-US" dirty="0"/>
          </a:p>
          <a:p>
            <a:r>
              <a:rPr lang="en-US" dirty="0"/>
              <a:t>CG does not consider the position of the scores, whereas in practice the earlier positions are more important. Therefore, with DCG a weighting function for the positions is included, which gives higher weight to the earlier positions. The method has its background in finance, where for investments gains in earlier years are higher weighted than gains further into the future.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340290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Finally, the metrics provided by DCG is not normalized and can thus not be compared for different rating schemes and choices of k. To calibrate the values, the DCG for the optimally sorted items is considered as baseline. By normalizing the DCS using this baseline, one obtains the NDCG, as a standardized measure for ranking quality in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89428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example illustrates the different steps in the calculation of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33928258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this step the DCG values are normalized.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41053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76</a:t>
            </a:fld>
            <a:endParaRPr lang="en-US"/>
          </a:p>
        </p:txBody>
      </p:sp>
    </p:spTree>
    <p:extLst>
      <p:ext uri="{BB962C8B-B14F-4D97-AF65-F5344CB8AC3E}">
        <p14:creationId xmlns:p14="http://schemas.microsoft.com/office/powerpoint/2010/main" val="3185160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dirty="0"/>
          </a:p>
          <a:p>
            <a:endParaRPr lang="en-CH" dirty="0"/>
          </a:p>
          <a:p>
            <a:endParaRPr lang="en-CH" dirty="0"/>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77</a:t>
            </a:fld>
            <a:endParaRPr lang="en-US"/>
          </a:p>
        </p:txBody>
      </p:sp>
    </p:spTree>
    <p:extLst>
      <p:ext uri="{BB962C8B-B14F-4D97-AF65-F5344CB8AC3E}">
        <p14:creationId xmlns:p14="http://schemas.microsoft.com/office/powerpoint/2010/main" val="4127002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78</a:t>
            </a:fld>
            <a:endParaRPr lang="en-US"/>
          </a:p>
        </p:txBody>
      </p:sp>
    </p:spTree>
    <p:extLst>
      <p:ext uri="{BB962C8B-B14F-4D97-AF65-F5344CB8AC3E}">
        <p14:creationId xmlns:p14="http://schemas.microsoft.com/office/powerpoint/2010/main" val="39728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xfrm>
            <a:off x="454025" y="542925"/>
            <a:ext cx="6119813" cy="4238625"/>
          </a:xfrm>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r>
                  <a:rPr lang="en-US" dirty="0">
                    <a:latin typeface="Calibri" panose="020F0502020204030204" pitchFamily="34" charset="0"/>
                    <a:ea typeface="ＭＳ Ｐゴシック" charset="0"/>
                    <a:cs typeface="Calibri" panose="020F0502020204030204" pitchFamily="34" charset="0"/>
                  </a:rPr>
                  <a:t>Here we provide a more formal description of how information retrieval models work in general. A first important observation is that the result depends not only on the properties of the query, but also on (statistical) properties of the document collection C, a subset of all possible documents D. So, formally, the information retrieval task can be described as the computation of a function </a:t>
                </a:r>
                <a14:m>
                  <m:oMath xmlns:m="http://schemas.openxmlformats.org/officeDocument/2006/math">
                    <m:r>
                      <m:rPr>
                        <m:sty m:val="p"/>
                      </m:rPr>
                      <a:rPr lang="fr-CH" dirty="0" smtClean="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dirty="0">
                    <a:latin typeface="Calibri" panose="020F0502020204030204" pitchFamily="34" charset="0"/>
                    <a:ea typeface="ＭＳ Ｐゴシック" charset="0"/>
                    <a:cs typeface="Calibri" panose="020F0502020204030204" pitchFamily="34" charset="0"/>
                  </a:rPr>
                  <a:t> that for a given collection</a:t>
                </a:r>
                <a:r>
                  <a:rPr lang="en-US" baseline="0" dirty="0">
                    <a:latin typeface="Calibri" panose="020F0502020204030204" pitchFamily="34" charset="0"/>
                    <a:ea typeface="ＭＳ Ｐゴシック" charset="0"/>
                    <a:cs typeface="Calibri" panose="020F0502020204030204" pitchFamily="34" charset="0"/>
                  </a:rPr>
                  <a:t> of documents </a:t>
                </a:r>
                <a14:m>
                  <m:oMath xmlns:m="http://schemas.openxmlformats.org/officeDocument/2006/math">
                    <m:r>
                      <a:rPr lang="fr-CH" sz="1400" b="0" i="1" smtClean="0">
                        <a:latin typeface="Cambria Math" panose="02040503050406030204" pitchFamily="18" charset="0"/>
                        <a:cs typeface="Calibri" charset="0"/>
                      </a:rPr>
                      <m:t>𝐶</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𝐷</m:t>
                    </m:r>
                  </m:oMath>
                </a14:m>
                <a:r>
                  <a:rPr lang="en-US" baseline="0" dirty="0">
                    <a:latin typeface="Calibri" panose="020F0502020204030204" pitchFamily="34" charset="0"/>
                    <a:ea typeface="ＭＳ Ｐゴシック" charset="0"/>
                    <a:cs typeface="Calibri" panose="020F0502020204030204" pitchFamily="34" charset="0"/>
                  </a:rPr>
                  <a:t> and a query </a:t>
                </a:r>
                <a14:m>
                  <m:oMath xmlns:m="http://schemas.openxmlformats.org/officeDocument/2006/math">
                    <m:r>
                      <a:rPr lang="fr-CH" sz="1400" b="0" i="1" smtClean="0">
                        <a:latin typeface="Cambria Math" panose="02040503050406030204" pitchFamily="18" charset="0"/>
                        <a:cs typeface="Calibri" charset="0"/>
                      </a:rPr>
                      <m:t>𝑞</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𝑄</m:t>
                    </m:r>
                  </m:oMath>
                </a14:m>
                <a:r>
                  <a:rPr lang="en-US" sz="1400" dirty="0">
                    <a:latin typeface="Calibri" panose="020F0502020204030204" pitchFamily="34" charset="0"/>
                    <a:cs typeface="Calibri" panose="020F0502020204030204" pitchFamily="34" charset="0"/>
                  </a:rPr>
                  <a:t> computes a result </a:t>
                </a:r>
                <a14:m>
                  <m:oMath xmlns:m="http://schemas.openxmlformats.org/officeDocument/2006/math">
                    <m:r>
                      <m:rPr>
                        <m:sty m:val="p"/>
                      </m:rPr>
                      <a:rPr lang="fr-CH" sz="1400" b="0" i="0" smtClean="0">
                        <a:latin typeface="Cambria Math" panose="02040503050406030204" pitchFamily="18" charset="0"/>
                        <a:ea typeface="Cambria Math" panose="02040503050406030204" pitchFamily="18" charset="0"/>
                        <a:cs typeface="Calibri" charset="0"/>
                      </a:rPr>
                      <m:t>r</m:t>
                    </m:r>
                    <m:r>
                      <a:rPr lang="fr-CH" sz="1400" b="0" i="1">
                        <a:latin typeface="Cambria Math" panose="02040503050406030204" pitchFamily="18" charset="0"/>
                        <a:ea typeface="Cambria Math" panose="02040503050406030204" pitchFamily="18" charset="0"/>
                        <a:cs typeface="Calibri" charset="0"/>
                      </a:rPr>
                      <m:t>∈</m:t>
                    </m:r>
                    <m:r>
                      <a:rPr lang="fr-CH" sz="1400" b="0" i="1" smtClean="0">
                        <a:latin typeface="Cambria Math" panose="02040503050406030204" pitchFamily="18" charset="0"/>
                        <a:ea typeface="Cambria Math" panose="02040503050406030204" pitchFamily="18" charset="0"/>
                        <a:cs typeface="Calibri" charset="0"/>
                      </a:rPr>
                      <m:t>𝑅</m:t>
                    </m:r>
                  </m:oMath>
                </a14:m>
                <a:r>
                  <a:rPr lang="en-US" sz="1400" dirty="0">
                    <a:latin typeface="Calibri" panose="020F0502020204030204" pitchFamily="34" charset="0"/>
                    <a:cs typeface="Calibri" panose="020F0502020204030204" pitchFamily="34" charset="0"/>
                  </a:rPr>
                  <a:t>. </a:t>
                </a:r>
                <a:r>
                  <a:rPr lang="en-US" dirty="0">
                    <a:latin typeface="Calibri" panose="020F0502020204030204" pitchFamily="34" charset="0"/>
                    <a:ea typeface="ＭＳ Ｐゴシック" charset="0"/>
                    <a:cs typeface="Calibri" panose="020F0502020204030204" pitchFamily="34" charset="0"/>
                  </a:rPr>
                  <a:t>In information retrieval features are generated from the query Q, each document d and the document collection C. This is represented by the feature extraction functions  </a:t>
                </a:r>
                <a14:m>
                  <m:oMath xmlns:m="http://schemas.openxmlformats.org/officeDocument/2006/math">
                    <m:sSub>
                      <m:sSubPr>
                        <m:ctrlPr>
                          <a:rPr lang="en-US" sz="1400" i="1" smtClean="0">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Calibri" panose="020F0502020204030204" pitchFamily="34" charset="0"/>
                    <a:ea typeface="ＭＳ Ｐゴシック"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Calibri" panose="020F0502020204030204" pitchFamily="34" charset="0"/>
                    <a:ea typeface="ＭＳ Ｐゴシック" charset="0"/>
                    <a:cs typeface="Calibri" panose="020F0502020204030204" pitchFamily="34"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Calibri" panose="020F0502020204030204" pitchFamily="34" charset="0"/>
                    <a:ea typeface="ＭＳ Ｐゴシック" charset="0"/>
                    <a:cs typeface="Calibri" panose="020F0502020204030204" pitchFamily="34" charset="0"/>
                  </a:rPr>
                  <a:t> that produce a representation for each</a:t>
                </a:r>
                <a:r>
                  <a:rPr lang="en-US" baseline="0" dirty="0">
                    <a:latin typeface="Calibri" panose="020F0502020204030204" pitchFamily="34" charset="0"/>
                    <a:ea typeface="ＭＳ Ｐゴシック" charset="0"/>
                    <a:cs typeface="Calibri" panose="020F0502020204030204" pitchFamily="34"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Calibri" panose="020F0502020204030204" pitchFamily="34" charset="0"/>
                    <a:ea typeface="ＭＳ Ｐゴシック" charset="0"/>
                    <a:cs typeface="Calibri" panose="020F0502020204030204" pitchFamily="34" charset="0"/>
                  </a:rPr>
                  <a:t>). Those </a:t>
                </a:r>
                <a:r>
                  <a:rPr lang="en-US" baseline="0" dirty="0">
                    <a:latin typeface="Calibri" panose="020F0502020204030204" pitchFamily="34" charset="0"/>
                    <a:ea typeface="ＭＳ Ｐゴシック" charset="0"/>
                    <a:cs typeface="Calibri" panose="020F0502020204030204" pitchFamily="34" charset="0"/>
                  </a:rPr>
                  <a:t>representations are used to compute the similarity between a document and query for each document individually. The collection features need to be extracted only once and stay the same for all similarity computations. This reduces overall the complexity of the similarity computation.</a:t>
                </a:r>
                <a:endParaRPr lang="en-US" dirty="0">
                  <a:latin typeface="Calibri" panose="020F0502020204030204" pitchFamily="34" charset="0"/>
                  <a:ea typeface="ＭＳ Ｐゴシック" charset="0"/>
                  <a:cs typeface="Calibri" panose="020F0502020204030204" pitchFamily="34"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heart of an information retrieval system is its retrieval model. The retrieval model is used to capture the meaning of documents and queries and determines from that the relevance of documents with respect to queries. Although there exist different intuitive notions of what determines relevance one must keep clearly in mind that it is not an objective measure and highly context-dependent.</a:t>
            </a:r>
          </a:p>
        </p:txBody>
      </p:sp>
    </p:spTree>
    <p:extLst>
      <p:ext uri="{BB962C8B-B14F-4D97-AF65-F5344CB8AC3E}">
        <p14:creationId xmlns:p14="http://schemas.microsoft.com/office/powerpoint/2010/main" val="98039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©2023,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3.bin"/><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7.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dirty="0"/>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dirty="0">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dirty="0">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F74C-461E-8748-9B21-A8A8A6169D52}"/>
              </a:ext>
            </a:extLst>
          </p:cNvPr>
          <p:cNvSpPr>
            <a:spLocks noGrp="1"/>
          </p:cNvSpPr>
          <p:nvPr>
            <p:ph type="title"/>
          </p:nvPr>
        </p:nvSpPr>
        <p:spPr/>
        <p:txBody>
          <a:bodyPr/>
          <a:lstStyle/>
          <a:p>
            <a:r>
              <a:rPr lang="en-CH" dirty="0"/>
              <a:t>Other tasks</a:t>
            </a:r>
          </a:p>
        </p:txBody>
      </p:sp>
      <p:sp>
        <p:nvSpPr>
          <p:cNvPr id="3" name="Content Placeholder 2">
            <a:extLst>
              <a:ext uri="{FF2B5EF4-FFF2-40B4-BE49-F238E27FC236}">
                <a16:creationId xmlns:a16="http://schemas.microsoft.com/office/drawing/2014/main" id="{D930A3EE-C7C2-621B-40E3-28631CA72C9C}"/>
              </a:ext>
            </a:extLst>
          </p:cNvPr>
          <p:cNvSpPr>
            <a:spLocks noGrp="1"/>
          </p:cNvSpPr>
          <p:nvPr>
            <p:ph idx="1"/>
          </p:nvPr>
        </p:nvSpPr>
        <p:spPr/>
        <p:txBody>
          <a:bodyPr/>
          <a:lstStyle/>
          <a:p>
            <a:r>
              <a:rPr lang="en-CH" dirty="0"/>
              <a:t>In a more general sense Information Retrieval is used for a number of different types of tasks, such as</a:t>
            </a:r>
          </a:p>
          <a:p>
            <a:pPr lvl="1"/>
            <a:r>
              <a:rPr lang="en-CH" dirty="0"/>
              <a:t>Information filtering</a:t>
            </a:r>
          </a:p>
          <a:p>
            <a:pPr lvl="1"/>
            <a:r>
              <a:rPr lang="en-CH" dirty="0"/>
              <a:t>Document summarization</a:t>
            </a:r>
          </a:p>
          <a:p>
            <a:pPr lvl="1"/>
            <a:r>
              <a:rPr lang="en-CH" dirty="0"/>
              <a:t>Question answering</a:t>
            </a:r>
          </a:p>
          <a:p>
            <a:pPr lvl="1"/>
            <a:r>
              <a:rPr lang="en-CH" dirty="0"/>
              <a:t>Recommendation</a:t>
            </a:r>
          </a:p>
          <a:p>
            <a:pPr lvl="1"/>
            <a:r>
              <a:rPr lang="en-CH" dirty="0"/>
              <a:t>Document classification</a:t>
            </a:r>
          </a:p>
        </p:txBody>
      </p:sp>
      <p:sp>
        <p:nvSpPr>
          <p:cNvPr id="4" name="Footer Placeholder 3">
            <a:extLst>
              <a:ext uri="{FF2B5EF4-FFF2-40B4-BE49-F238E27FC236}">
                <a16:creationId xmlns:a16="http://schemas.microsoft.com/office/drawing/2014/main" id="{FB11C450-6940-27F6-AAF9-FBF93074658F}"/>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3695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©2023,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071284" y="2174559"/>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890881" y="4567638"/>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590689"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441642" y="3078084"/>
            <a:ext cx="3428382"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Usage (Inference)</a:t>
            </a:r>
            <a:r>
              <a:rPr lang="en-GB" sz="2400" dirty="0">
                <a:latin typeface="Calibri" charset="0"/>
                <a:ea typeface="Calibri" charset="0"/>
                <a:cs typeface="Calibri" charset="0"/>
              </a:rPr>
              <a:t>: </a:t>
            </a:r>
            <a:r>
              <a:rPr lang="en-GB" sz="2085" dirty="0">
                <a:latin typeface="Calibri" charset="0"/>
                <a:ea typeface="Calibri" charset="0"/>
                <a:cs typeface="Calibri" charset="0"/>
              </a:rPr>
              <a:t>given a model, perform the task</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292767"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29064" y="3068960"/>
            <a:ext cx="4134460"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Building (Learning)</a:t>
            </a:r>
            <a:r>
              <a:rPr lang="en-GB" sz="2400" dirty="0">
                <a:latin typeface="Calibri" charset="0"/>
                <a:ea typeface="Calibri" charset="0"/>
                <a:cs typeface="Calibri" charset="0"/>
              </a:rPr>
              <a:t>: </a:t>
            </a:r>
            <a:r>
              <a:rPr lang="en-GB" sz="2085" dirty="0">
                <a:latin typeface="Calibri" charset="0"/>
                <a:ea typeface="Calibri" charset="0"/>
                <a:cs typeface="Calibri" charset="0"/>
              </a:rPr>
              <a:t>given documents, find a model</a:t>
            </a:r>
          </a:p>
          <a:p>
            <a:pPr algn="l"/>
            <a:endParaRPr lang="en-GB" sz="2085" dirty="0">
              <a:latin typeface="Calibri" charset="0"/>
              <a:ea typeface="Calibri" charset="0"/>
              <a:cs typeface="Calibri" charset="0"/>
            </a:endParaRP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spTree>
    <p:extLst>
      <p:ext uri="{BB962C8B-B14F-4D97-AF65-F5344CB8AC3E}">
        <p14:creationId xmlns:p14="http://schemas.microsoft.com/office/powerpoint/2010/main" val="17507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1.2 basic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96850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1.2.1 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considered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Calibri" charset="0"/>
                <a:ea typeface="ＭＳ Ｐゴシック" charset="0"/>
              </a:rPr>
              <a:t>1. Information Retrieval - Overview</a:t>
            </a:r>
          </a:p>
        </p:txBody>
      </p:sp>
      <p:sp>
        <p:nvSpPr>
          <p:cNvPr id="11267" name="Rectangle 3"/>
          <p:cNvSpPr>
            <a:spLocks noGrp="1" noChangeArrowheads="1"/>
          </p:cNvSpPr>
          <p:nvPr>
            <p:ph sz="half" idx="1"/>
          </p:nvPr>
        </p:nvSpPr>
        <p:spPr/>
        <p:txBody>
          <a:bodyPr/>
          <a:lstStyle/>
          <a:p>
            <a:pPr marL="0" indent="0" eaLnBrk="1" hangingPunct="1">
              <a:defRPr/>
            </a:pPr>
            <a:r>
              <a:rPr lang="en-US" sz="1400" dirty="0"/>
              <a:t>1.1 Introduction to Information Retrieval</a:t>
            </a:r>
          </a:p>
          <a:p>
            <a:pPr marL="0" indent="0" eaLnBrk="1" hangingPunct="1">
              <a:defRPr/>
            </a:pPr>
            <a:r>
              <a:rPr lang="en-US" sz="1400" dirty="0"/>
              <a:t>1.2 Basic Information Retrieval</a:t>
            </a:r>
          </a:p>
          <a:p>
            <a:pPr marL="0" indent="0" eaLnBrk="1" hangingPunct="1">
              <a:defRPr/>
            </a:pPr>
            <a:r>
              <a:rPr lang="en-US" sz="1400" dirty="0"/>
              <a:t>	1.2.1 Text-Based Information Retrieval</a:t>
            </a:r>
          </a:p>
          <a:p>
            <a:pPr marL="0" indent="0" eaLnBrk="1" hangingPunct="1">
              <a:defRPr/>
            </a:pPr>
            <a:r>
              <a:rPr lang="en-US" sz="1400" dirty="0"/>
              <a:t>	1.2.2 Boolean Retrieval</a:t>
            </a:r>
          </a:p>
          <a:p>
            <a:pPr marL="0" indent="0" eaLnBrk="1" hangingPunct="1">
              <a:defRPr/>
            </a:pPr>
            <a:r>
              <a:rPr lang="en-US" sz="1400" dirty="0"/>
              <a:t>	1.2.3 Vector Space Retrieval</a:t>
            </a:r>
          </a:p>
          <a:p>
            <a:pPr marL="0" indent="0" eaLnBrk="1" hangingPunct="1">
              <a:defRPr/>
            </a:pPr>
            <a:r>
              <a:rPr lang="en-US" sz="1400" dirty="0"/>
              <a:t>	 1.2.4 Evaluating Information Retrieval </a:t>
            </a:r>
          </a:p>
          <a:p>
            <a:pPr marL="0" indent="0" eaLnBrk="1" hangingPunct="1">
              <a:defRPr/>
            </a:pPr>
            <a:r>
              <a:rPr lang="en-US" sz="1400" dirty="0"/>
              <a:t>		1.2.4.1 Precision-Recall</a:t>
            </a:r>
          </a:p>
          <a:p>
            <a:pPr marL="0" indent="0" eaLnBrk="1" hangingPunct="1">
              <a:defRPr/>
            </a:pPr>
            <a:r>
              <a:rPr lang="en-US" sz="1400" dirty="0"/>
              <a:t>		1.2.4.2 Ranked Retrieval</a:t>
            </a:r>
          </a:p>
          <a:p>
            <a:pPr marL="0" indent="0" eaLnBrk="1" hangingPunct="1">
              <a:defRPr/>
            </a:pPr>
            <a:r>
              <a:rPr lang="en-US" sz="1400" dirty="0">
                <a:ea typeface="+mn-ea"/>
              </a:rPr>
              <a:t>	</a:t>
            </a:r>
            <a:r>
              <a:rPr lang="en-US" sz="1400" dirty="0"/>
              <a:t>1.2.5 Probabilistic Information Retrieval</a:t>
            </a:r>
          </a:p>
          <a:p>
            <a:pPr marL="0" indent="0" eaLnBrk="1" hangingPunct="1">
              <a:defRPr/>
            </a:pPr>
            <a:r>
              <a:rPr lang="en-US" sz="1400" dirty="0">
                <a:ea typeface="+mn-ea"/>
              </a:rPr>
              <a:t>	1.2.6 Query Expansion</a:t>
            </a:r>
          </a:p>
          <a:p>
            <a:pPr marL="0" indent="0" eaLnBrk="1" hangingPunct="1">
              <a:defRPr/>
            </a:pPr>
            <a:r>
              <a:rPr lang="en-US" sz="1400" dirty="0">
                <a:ea typeface="+mn-ea"/>
              </a:rPr>
              <a:t>		1.2.6.1 User Relevance Feedback</a:t>
            </a:r>
          </a:p>
          <a:p>
            <a:pPr marL="0" indent="0" eaLnBrk="1" hangingPunct="1">
              <a:defRPr/>
            </a:pPr>
            <a:r>
              <a:rPr lang="en-US" sz="1400" dirty="0">
                <a:ea typeface="+mn-ea"/>
              </a:rPr>
              <a:t>		1.2.6.2 Global Query Expansion</a:t>
            </a:r>
          </a:p>
          <a:p>
            <a:pPr marL="0" lvl="0" indent="0" eaLnBrk="1" hangingPunct="1">
              <a:defRPr/>
            </a:pPr>
            <a:r>
              <a:rPr lang="en-US" sz="1400" dirty="0">
                <a:solidFill>
                  <a:srgbClr val="000000"/>
                </a:solidFill>
              </a:rPr>
              <a:t>1.3 Embedding Techniques</a:t>
            </a:r>
          </a:p>
          <a:p>
            <a:pPr marL="0" lvl="0" indent="0" eaLnBrk="1" hangingPunct="1">
              <a:defRPr/>
            </a:pPr>
            <a:r>
              <a:rPr lang="en-US" sz="1400" dirty="0">
                <a:solidFill>
                  <a:srgbClr val="000000"/>
                </a:solidFill>
              </a:rPr>
              <a:t>	1.3.1 Latent Semantic Indexing</a:t>
            </a:r>
          </a:p>
          <a:p>
            <a:pPr marL="0" lvl="0" indent="0" eaLnBrk="1" hangingPunct="1">
              <a:defRPr/>
            </a:pPr>
            <a:r>
              <a:rPr lang="en-US" sz="1400" dirty="0">
                <a:solidFill>
                  <a:srgbClr val="000000"/>
                </a:solidFill>
              </a:rPr>
              <a:t>	1.3.2 Latent Dirichlet Allocation</a:t>
            </a:r>
          </a:p>
          <a:p>
            <a:pPr marL="0" lvl="0" indent="0" eaLnBrk="1" hangingPunct="1">
              <a:defRPr/>
            </a:pPr>
            <a:r>
              <a:rPr lang="en-US" sz="1400" dirty="0">
                <a:solidFill>
                  <a:srgbClr val="000000"/>
                </a:solidFill>
              </a:rPr>
              <a:t>	1.3.3 Word Embeddings – </a:t>
            </a:r>
            <a:r>
              <a:rPr lang="en-US" sz="1400" dirty="0" err="1">
                <a:solidFill>
                  <a:srgbClr val="000000"/>
                </a:solidFill>
              </a:rPr>
              <a:t>skipgram</a:t>
            </a:r>
            <a:r>
              <a:rPr lang="en-US" sz="1400" dirty="0">
                <a:solidFill>
                  <a:srgbClr val="000000"/>
                </a:solidFill>
              </a:rPr>
              <a:t>, CBOW</a:t>
            </a:r>
          </a:p>
          <a:p>
            <a:pPr marL="0" lvl="0" indent="0" eaLnBrk="1" hangingPunct="1">
              <a:defRPr/>
            </a:pPr>
            <a:r>
              <a:rPr lang="en-US" sz="1400" dirty="0">
                <a:solidFill>
                  <a:srgbClr val="000000"/>
                </a:solidFill>
              </a:rPr>
              <a:t>	1.3.4 </a:t>
            </a:r>
            <a:r>
              <a:rPr lang="en-US" sz="1400" dirty="0" err="1">
                <a:solidFill>
                  <a:srgbClr val="000000"/>
                </a:solidFill>
              </a:rPr>
              <a:t>Fasttext</a:t>
            </a:r>
            <a:endParaRPr lang="en-US" sz="1400" dirty="0">
              <a:solidFill>
                <a:srgbClr val="000000"/>
              </a:solidFill>
            </a:endParaRPr>
          </a:p>
          <a:p>
            <a:pPr marL="0" lvl="0" indent="0" eaLnBrk="1" hangingPunct="1">
              <a:defRPr/>
            </a:pPr>
            <a:r>
              <a:rPr lang="en-US" sz="1400" dirty="0">
                <a:solidFill>
                  <a:srgbClr val="000000"/>
                </a:solidFill>
              </a:rPr>
              <a:t>	1.3.5 Glove</a:t>
            </a:r>
          </a:p>
          <a:p>
            <a:pPr marL="0" indent="0" eaLnBrk="1" hangingPunct="1">
              <a:defRPr/>
            </a:pPr>
            <a:endParaRPr lang="en-US" sz="1400" dirty="0">
              <a:ea typeface="+mn-ea"/>
            </a:endParaRPr>
          </a:p>
          <a:p>
            <a:pPr marL="0" indent="0" eaLnBrk="1" hangingPunct="1">
              <a:defRPr/>
            </a:pPr>
            <a:endParaRPr lang="en-US" sz="1400" dirty="0">
              <a:ea typeface="+mn-ea"/>
            </a:endParaRPr>
          </a:p>
          <a:p>
            <a:pPr marL="0" indent="0" eaLnBrk="1" hangingPunct="1">
              <a:defRPr/>
            </a:pPr>
            <a:r>
              <a:rPr lang="en-US" sz="1400" dirty="0">
                <a:ea typeface="+mn-ea"/>
              </a:rPr>
              <a:t>		</a:t>
            </a:r>
            <a:endParaRPr lang="en-US" sz="2000" dirty="0">
              <a:ea typeface="+mn-ea"/>
            </a:endParaRPr>
          </a:p>
        </p:txBody>
      </p:sp>
      <p:sp>
        <p:nvSpPr>
          <p:cNvPr id="2" name="Content Placeholder 1">
            <a:extLst>
              <a:ext uri="{FF2B5EF4-FFF2-40B4-BE49-F238E27FC236}">
                <a16:creationId xmlns:a16="http://schemas.microsoft.com/office/drawing/2014/main" id="{E462C05F-AEA9-3A3F-5CBF-64ECE6EDBC82}"/>
              </a:ext>
            </a:extLst>
          </p:cNvPr>
          <p:cNvSpPr>
            <a:spLocks noGrp="1"/>
          </p:cNvSpPr>
          <p:nvPr>
            <p:ph sz="half" idx="2"/>
          </p:nvPr>
        </p:nvSpPr>
        <p:spPr/>
        <p:txBody>
          <a:bodyPr/>
          <a:lstStyle/>
          <a:p>
            <a:endParaRPr lang="en-CH" sz="3200" dirty="0"/>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dirty="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344488" y="304800"/>
            <a:ext cx="8818562" cy="914400"/>
          </a:xfrm>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1.2.2 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introduction to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1.2.3 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dirty="0">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name="Equation" r:id="rId3" imgW="1053643" imgH="444307" progId="">
                  <p:embed/>
                </p:oleObj>
              </mc:Choice>
              <mc:Fallback>
                <p:oleObj name="Equation" r:id="rId3" imgW="1053643" imgH="444307" progId="">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name="Equation" r:id="rId5" imgW="875920" imgH="203112" progId="">
                  <p:embed/>
                </p:oleObj>
              </mc:Choice>
              <mc:Fallback>
                <p:oleObj name="Equation" r:id="rId5" imgW="875920" imgH="203112" progId="">
                  <p:embed/>
                  <p:pic>
                    <p:nvPicPr>
                      <p:cNvPr id="0"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dirty="0">
                <a:latin typeface="Calibri" charset="0"/>
                <a:ea typeface="ＭＳ Ｐゴシック" charset="0"/>
              </a:rPr>
              <a:t>Documents are similar if they contain the same keywords (frequently)</a:t>
            </a:r>
          </a:p>
          <a:p>
            <a:pPr lvl="1" eaLnBrk="1" hangingPunct="1"/>
            <a:r>
              <a:rPr lang="en-US" sz="2400" dirty="0">
                <a:latin typeface="Calibri" charset="0"/>
                <a:ea typeface="Calibri" charset="0"/>
                <a:cs typeface="Calibri" charset="0"/>
              </a:rPr>
              <a:t>Therefore, use the frequency </a:t>
            </a:r>
            <a:r>
              <a:rPr lang="en-US" sz="2400" i="1" dirty="0" err="1">
                <a:latin typeface="Calibri" charset="0"/>
                <a:ea typeface="Calibri" charset="0"/>
                <a:cs typeface="Calibri" charset="0"/>
              </a:rPr>
              <a:t>freq</a:t>
            </a:r>
            <a:r>
              <a:rPr lang="en-US" sz="2400" i="1" dirty="0">
                <a:latin typeface="Calibri" charset="0"/>
                <a:ea typeface="Calibri" charset="0"/>
                <a:cs typeface="Calibri" charset="0"/>
              </a:rPr>
              <a:t>(</a:t>
            </a:r>
            <a:r>
              <a:rPr lang="en-US" sz="2400" i="1" dirty="0" err="1">
                <a:latin typeface="Calibri" charset="0"/>
                <a:ea typeface="Calibri" charset="0"/>
                <a:cs typeface="Calibri" charset="0"/>
              </a:rPr>
              <a:t>i,j</a:t>
            </a:r>
            <a:r>
              <a:rPr lang="en-US" sz="2400" i="1" dirty="0">
                <a:latin typeface="Calibri" charset="0"/>
                <a:ea typeface="Calibri" charset="0"/>
                <a:cs typeface="Calibri" charset="0"/>
              </a:rPr>
              <a:t>)</a:t>
            </a:r>
            <a:r>
              <a:rPr lang="en-US" sz="2400" dirty="0">
                <a:latin typeface="Calibri" charset="0"/>
                <a:ea typeface="Calibri" charset="0"/>
                <a:cs typeface="Calibri" charset="0"/>
              </a:rPr>
              <a:t> of the keyword </a:t>
            </a:r>
            <a:r>
              <a:rPr lang="en-US" sz="2400" i="1" dirty="0">
                <a:latin typeface="Calibri" charset="0"/>
                <a:ea typeface="Calibri" charset="0"/>
                <a:cs typeface="Calibri" charset="0"/>
              </a:rPr>
              <a:t>k</a:t>
            </a:r>
            <a:r>
              <a:rPr lang="en-US" sz="2400" i="1" baseline="-25000" dirty="0">
                <a:latin typeface="Calibri" charset="0"/>
                <a:ea typeface="Calibri" charset="0"/>
                <a:cs typeface="Calibri" charset="0"/>
              </a:rPr>
              <a:t>i</a:t>
            </a:r>
            <a:r>
              <a:rPr lang="en-US" sz="2400" dirty="0">
                <a:latin typeface="Calibri" charset="0"/>
                <a:ea typeface="Calibri" charset="0"/>
                <a:cs typeface="Calibri" charset="0"/>
              </a:rPr>
              <a:t> in the document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to determine the weight of the document vectors</a:t>
            </a: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name="Equation" r:id="rId3" imgW="1688367" imgH="431613" progId="">
                  <p:embed/>
                </p:oleObj>
              </mc:Choice>
              <mc:Fallback>
                <p:oleObj name="Equation" r:id="rId3" imgW="1688367"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name="Equation" r:id="rId3" imgW="1320800" imgH="787400" progId="Equation.3">
                  <p:embed/>
                </p:oleObj>
              </mc:Choice>
              <mc:Fallback>
                <p:oleObj name="Equation" r:id="rId3" imgW="1320800" imgH="787400" progId="Equation.3">
                  <p:embed/>
                  <p:pic>
                    <p:nvPicPr>
                      <p:cNvPr id="0" name="Object 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dirty="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dirty="0">
                <a:latin typeface="Calibri" charset="0"/>
                <a:ea typeface="ＭＳ Ｐゴシック" charset="0"/>
              </a:rPr>
              <a:t>			</a:t>
            </a:r>
          </a:p>
          <a:p>
            <a:pPr marL="0" indent="0" eaLnBrk="1" hangingPunct="1">
              <a:lnSpc>
                <a:spcPct val="90000"/>
              </a:lnSpc>
            </a:pPr>
            <a:endParaRPr lang="en-US" sz="1800" i="1"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400" dirty="0">
                <a:latin typeface="Calibri" charset="0"/>
                <a:ea typeface="ＭＳ Ｐゴシック" charset="0"/>
              </a:rPr>
              <a:t>Inverse document frequency can be interpreted as the amount of information associated with the term </a:t>
            </a:r>
            <a:r>
              <a:rPr lang="en-US" sz="2400" i="1" dirty="0">
                <a:latin typeface="Calibri" charset="0"/>
                <a:ea typeface="ＭＳ Ｐゴシック" charset="0"/>
              </a:rPr>
              <a:t>k</a:t>
            </a:r>
            <a:r>
              <a:rPr lang="en-US" sz="2400" i="1" baseline="-25000" dirty="0">
                <a:latin typeface="Calibri" charset="0"/>
                <a:ea typeface="ＭＳ Ｐゴシック" charset="0"/>
              </a:rPr>
              <a:t>i</a:t>
            </a:r>
            <a:endParaRPr lang="en-US" sz="2400" i="1" dirty="0">
              <a:latin typeface="Calibri" charset="0"/>
              <a:ea typeface="ＭＳ Ｐゴシック" charset="0"/>
            </a:endParaRPr>
          </a:p>
          <a:p>
            <a:pPr marL="0" indent="0" eaLnBrk="1" hangingPunct="1">
              <a:lnSpc>
                <a:spcPct val="90000"/>
              </a:lnSpc>
              <a:buFontTx/>
              <a:buChar char="–"/>
            </a:pPr>
            <a:endParaRPr lang="en-US" sz="1600" i="1" dirty="0">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9094" name="AutoShape 7"/>
              <p:cNvSpPr>
                <a:spLocks noChangeArrowheads="1"/>
              </p:cNvSpPr>
              <p:nvPr/>
            </p:nvSpPr>
            <p:spPr bwMode="auto">
              <a:xfrm>
                <a:off x="2360712" y="5806257"/>
                <a:ext cx="5280744" cy="411708"/>
              </a:xfrm>
              <a:prstGeom prst="roundRect">
                <a:avLst>
                  <a:gd name="adj" fmla="val 6333"/>
                </a:avLst>
              </a:prstGeom>
              <a:noFill/>
              <a:ln w="9525">
                <a:solidFill>
                  <a:schemeClr val="tx1"/>
                </a:solidFill>
                <a:round/>
                <a:headEnd/>
                <a:tailEnd/>
              </a:ln>
              <a:extLst>
                <a:ext uri="{909E8E84-426E-40dd-AFC4-6F175D3DCCD1}">
                  <a14:hiddenFill xmlns="">
                    <a:solidFill>
                      <a:srgbClr val="FFFFFF"/>
                    </a:solidFill>
                  </a14:hiddenFill>
                </a:ext>
              </a:extLst>
            </p:spPr>
            <p:txBody>
              <a:bodyPr wrap="square"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14:m>
                  <m:oMath xmlns:m="http://schemas.openxmlformats.org/officeDocument/2006/math">
                    <m:r>
                      <a:rPr lang="en-US" sz="2000" i="1" dirty="0" smtClean="0">
                        <a:latin typeface="Cambria Math" panose="02040503050406030204" pitchFamily="18" charset="0"/>
                        <a:cs typeface="Calibri" charset="0"/>
                      </a:rPr>
                      <m:t>𝑤</m:t>
                    </m:r>
                    <m:r>
                      <a:rPr lang="en-US" sz="2000" i="1" baseline="-25000" dirty="0" err="1">
                        <a:latin typeface="Cambria Math" panose="02040503050406030204" pitchFamily="18" charset="0"/>
                        <a:cs typeface="Calibri" charset="0"/>
                      </a:rPr>
                      <m:t>𝑖𝑗</m:t>
                    </m:r>
                    <m:r>
                      <a:rPr lang="en-US" sz="2000" i="1" dirty="0">
                        <a:latin typeface="Cambria Math" panose="02040503050406030204" pitchFamily="18" charset="0"/>
                        <a:cs typeface="Calibri" charset="0"/>
                      </a:rPr>
                      <m:t> = </m:t>
                    </m:r>
                    <m:r>
                      <a:rPr lang="en-US" sz="2000" i="1" dirty="0" err="1">
                        <a:latin typeface="Cambria Math" panose="02040503050406030204" pitchFamily="18" charset="0"/>
                        <a:cs typeface="Calibri" charset="0"/>
                      </a:rPr>
                      <m:t>𝑡𝑓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err="1">
                        <a:latin typeface="Cambria Math" panose="02040503050406030204" pitchFamily="18" charset="0"/>
                        <a:cs typeface="Calibri" charset="0"/>
                      </a:rPr>
                      <m:t>,</m:t>
                    </m:r>
                    <m:r>
                      <a:rPr lang="en-US" sz="2000" i="1" dirty="0" err="1">
                        <a:latin typeface="Cambria Math" panose="02040503050406030204" pitchFamily="18" charset="0"/>
                        <a:cs typeface="Calibri" charset="0"/>
                      </a:rPr>
                      <m:t>𝑗</m:t>
                    </m:r>
                    <m:r>
                      <a:rPr lang="en-US" sz="2000" i="1" dirty="0">
                        <a:latin typeface="Cambria Math" panose="02040503050406030204" pitchFamily="18" charset="0"/>
                        <a:cs typeface="Calibri" charset="0"/>
                      </a:rPr>
                      <m:t>) </m:t>
                    </m:r>
                    <m:r>
                      <a:rPr lang="en-US" sz="2000" i="1" dirty="0" err="1">
                        <a:latin typeface="Cambria Math" panose="02040503050406030204" pitchFamily="18" charset="0"/>
                        <a:cs typeface="Calibri" charset="0"/>
                      </a:rPr>
                      <m:t>𝑖𝑑𝑓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a:latin typeface="Cambria Math" panose="02040503050406030204" pitchFamily="18" charset="0"/>
                        <a:cs typeface="Calibri" charset="0"/>
                      </a:rPr>
                      <m:t>)</m:t>
                    </m:r>
                  </m:oMath>
                </a14:m>
                <a:endParaRPr lang="en-US" sz="2000" i="1" dirty="0">
                  <a:latin typeface="Calibri" charset="0"/>
                  <a:cs typeface="Calibri" charset="0"/>
                </a:endParaRPr>
              </a:p>
            </p:txBody>
          </p:sp>
        </mc:Choice>
        <mc:Fallback xmlns="">
          <p:sp>
            <p:nvSpPr>
              <p:cNvPr id="89094" name="AutoShape 7"/>
              <p:cNvSpPr>
                <a:spLocks noRot="1" noChangeAspect="1" noMove="1" noResize="1" noEditPoints="1" noAdjustHandles="1" noChangeArrowheads="1" noChangeShapeType="1" noTextEdit="1"/>
              </p:cNvSpPr>
              <p:nvPr/>
            </p:nvSpPr>
            <p:spPr bwMode="auto">
              <a:xfrm>
                <a:off x="2360712" y="5806257"/>
                <a:ext cx="5280744" cy="411708"/>
              </a:xfrm>
              <a:prstGeom prst="roundRect">
                <a:avLst>
                  <a:gd name="adj" fmla="val 6333"/>
                </a:avLst>
              </a:prstGeom>
              <a:blipFill>
                <a:blip r:embed="rId5"/>
                <a:stretch>
                  <a:fillRect l="-957" t="-2857" b="-20000"/>
                </a:stretch>
              </a:blip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CH">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name="Equation" r:id="rId3" imgW="1981200" imgH="431800" progId="">
                  <p:embed/>
                </p:oleObj>
              </mc:Choice>
              <mc:Fallback>
                <p:oleObj name="Equation" r:id="rId3" imgW="1981200" imgH="431800"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2800" dirty="0">
                <a:ea typeface="Calibri" charset="0"/>
                <a:cs typeface="Calibri" charset="0"/>
              </a:rPr>
              <a:t>Let the Boolean </a:t>
            </a:r>
            <a:r>
              <a:rPr lang="fr-FR" sz="2800" dirty="0" err="1">
                <a:ea typeface="Calibri" charset="0"/>
                <a:cs typeface="Calibri" charset="0"/>
              </a:rPr>
              <a:t>query</a:t>
            </a:r>
            <a:r>
              <a:rPr lang="fr-FR" sz="2800" dirty="0">
                <a:ea typeface="Calibri" charset="0"/>
                <a:cs typeface="Calibri" charset="0"/>
              </a:rPr>
              <a:t> </a:t>
            </a:r>
            <a:r>
              <a:rPr lang="fr-FR" sz="2800" dirty="0" err="1">
                <a:ea typeface="Calibri" charset="0"/>
                <a:cs typeface="Calibri" charset="0"/>
              </a:rPr>
              <a:t>be</a:t>
            </a:r>
            <a:r>
              <a:rPr lang="fr-FR" sz="2800" dirty="0">
                <a:ea typeface="Calibri" charset="0"/>
                <a:cs typeface="Calibri" charset="0"/>
              </a:rPr>
              <a:t> </a:t>
            </a:r>
            <a:r>
              <a:rPr lang="fr-FR" sz="2800" dirty="0" err="1">
                <a:ea typeface="Calibri" charset="0"/>
                <a:cs typeface="Calibri" charset="0"/>
              </a:rPr>
              <a:t>represented</a:t>
            </a:r>
            <a:r>
              <a:rPr lang="fr-FR" sz="2800" dirty="0">
                <a:ea typeface="Calibri" charset="0"/>
                <a:cs typeface="Calibri" charset="0"/>
              </a:rPr>
              <a:t> by </a:t>
            </a:r>
            <a:br>
              <a:rPr lang="fr-FR" sz="2800" dirty="0">
                <a:ea typeface="Calibri" charset="0"/>
                <a:cs typeface="Calibri" charset="0"/>
              </a:rPr>
            </a:br>
            <a:r>
              <a:rPr lang="fr-FR" sz="2800" dirty="0">
                <a:ea typeface="Calibri" charset="0"/>
                <a:cs typeface="Calibri" charset="0"/>
              </a:rPr>
              <a:t>{(1, 0, -1), (0, -1, 1)}  and the document by (1, 0, 1). </a:t>
            </a:r>
            <a:br>
              <a:rPr lang="fr-FR" sz="2800" dirty="0">
                <a:ea typeface="Calibri" charset="0"/>
                <a:cs typeface="Calibri" charset="0"/>
              </a:rPr>
            </a:br>
            <a:r>
              <a:rPr lang="fr-FR" sz="2800" dirty="0">
                <a:ea typeface="Calibri" charset="0"/>
                <a:cs typeface="Calibri" charset="0"/>
              </a:rPr>
              <a:t>The document …</a:t>
            </a:r>
          </a:p>
        </p:txBody>
      </p:sp>
      <p:sp>
        <p:nvSpPr>
          <p:cNvPr id="13314" name="TPAnswers"/>
          <p:cNvSpPr>
            <a:spLocks noGrp="1"/>
          </p:cNvSpPr>
          <p:nvPr>
            <p:ph idx="1"/>
            <p:custDataLst>
              <p:tags r:id="rId2"/>
            </p:custDataLst>
          </p:nvPr>
        </p:nvSpPr>
        <p:spPr>
          <a:xfrm>
            <a:off x="193675" y="1700808"/>
            <a:ext cx="8997950" cy="4669830"/>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dirty="0"/>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dirty="0"/>
              <a:t>When computing cosine similarity, document vectors are normalized</a:t>
            </a:r>
          </a:p>
          <a:p>
            <a:pPr marL="0" indent="0"/>
            <a:r>
              <a:rPr lang="en-US" sz="2800" dirty="0"/>
              <a:t>Result: for Query “information”: </a:t>
            </a:r>
            <a:br>
              <a:rPr lang="en-US" sz="2800" dirty="0"/>
            </a:br>
            <a:r>
              <a:rPr lang="en-US" sz="2800" dirty="0"/>
              <a:t>	doc2 will be favored because it is shorter</a:t>
            </a:r>
            <a:br>
              <a:rPr lang="en-US" sz="2800" dirty="0"/>
            </a:br>
            <a:endParaRPr lang="en-US" sz="2800" dirty="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original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690"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852772" y="3216155"/>
            <a:ext cx="1230145" cy="461665"/>
          </a:xfrm>
          <a:prstGeom prst="rect">
            <a:avLst/>
          </a:prstGeom>
          <a:noFill/>
        </p:spPr>
        <p:txBody>
          <a:bodyPr wrap="none" rtlCol="0">
            <a:spAutoFit/>
          </a:bodyPr>
          <a:lstStyle/>
          <a:p>
            <a:r>
              <a:rPr lang="en-US" sz="2400" dirty="0">
                <a:latin typeface="Calibri"/>
                <a:ea typeface="ＭＳ Ｐゴシック" pitchFamily="34" charset="-128"/>
                <a:cs typeface="Calibri"/>
              </a:rPr>
              <a:t>s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797743" y="4156219"/>
            <a:ext cx="1863331" cy="461665"/>
          </a:xfrm>
          <a:prstGeom prst="rect">
            <a:avLst/>
          </a:prstGeom>
          <a:noFill/>
        </p:spPr>
        <p:txBody>
          <a:bodyPr wrap="none" rtlCol="0">
            <a:spAutoFit/>
          </a:bodyPr>
          <a:lstStyle/>
          <a:p>
            <a:r>
              <a:rPr lang="en-US" sz="2400" dirty="0">
                <a:latin typeface="Calibri"/>
                <a:ea typeface="ＭＳ Ｐゴシック" pitchFamily="34" charset="-128"/>
                <a:cs typeface="Calibri"/>
              </a:rPr>
              <a:t>(1 – s)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
        <p:nvSpPr>
          <p:cNvPr id="13" name="TextBox 12">
            <a:extLst>
              <a:ext uri="{FF2B5EF4-FFF2-40B4-BE49-F238E27FC236}">
                <a16:creationId xmlns:a16="http://schemas.microsoft.com/office/drawing/2014/main" id="{025CC8E4-DEA1-666A-49B8-C7C7C3B76E60}"/>
              </a:ext>
            </a:extLst>
          </p:cNvPr>
          <p:cNvSpPr txBox="1"/>
          <p:nvPr/>
        </p:nvSpPr>
        <p:spPr>
          <a:xfrm>
            <a:off x="6558172" y="2512740"/>
            <a:ext cx="2566014" cy="461665"/>
          </a:xfrm>
          <a:prstGeom prst="rect">
            <a:avLst/>
          </a:prstGeom>
          <a:noFill/>
        </p:spPr>
        <p:txBody>
          <a:bodyPr wrap="square">
            <a:spAutoFit/>
          </a:bodyPr>
          <a:lstStyle/>
          <a:p>
            <a:r>
              <a:rPr lang="en-US" sz="2400" dirty="0">
                <a:latin typeface="Calibri"/>
                <a:ea typeface="ＭＳ Ｐゴシック" pitchFamily="34" charset="-128"/>
                <a:cs typeface="Calibri"/>
              </a:rPr>
              <a:t>Slope s</a:t>
            </a:r>
            <a:endParaRPr lang="en-CH" sz="2400" dirty="0"/>
          </a:p>
        </p:txBody>
      </p:sp>
      <p:sp>
        <p:nvSpPr>
          <p:cNvPr id="14" name="Right Brace 13">
            <a:extLst>
              <a:ext uri="{FF2B5EF4-FFF2-40B4-BE49-F238E27FC236}">
                <a16:creationId xmlns:a16="http://schemas.microsoft.com/office/drawing/2014/main" id="{58152152-BFDF-27F9-9884-4171F9BFE7E0}"/>
              </a:ext>
            </a:extLst>
          </p:cNvPr>
          <p:cNvSpPr/>
          <p:nvPr/>
        </p:nvSpPr>
        <p:spPr bwMode="auto">
          <a:xfrm>
            <a:off x="6558172" y="3047562"/>
            <a:ext cx="239571" cy="89646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5" name="Right Brace 14">
            <a:extLst>
              <a:ext uri="{FF2B5EF4-FFF2-40B4-BE49-F238E27FC236}">
                <a16:creationId xmlns:a16="http://schemas.microsoft.com/office/drawing/2014/main" id="{52FECC01-7A69-CB9F-C404-2467300209F2}"/>
              </a:ext>
            </a:extLst>
          </p:cNvPr>
          <p:cNvSpPr/>
          <p:nvPr/>
        </p:nvSpPr>
        <p:spPr bwMode="auto">
          <a:xfrm>
            <a:off x="6580860" y="3955015"/>
            <a:ext cx="239571" cy="87506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30059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dirty="0"/>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original normalization factor, i.e. </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41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with</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693"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dirty="0"/>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can be</a:t>
                </a:r>
              </a:p>
              <a:p>
                <a:pPr marL="857250" lvl="1" indent="-457200"/>
                <a:r>
                  <a:rPr lang="en-US" dirty="0"/>
                  <a:t>unstructured data like text, images, audio, multimedia, genomic data, but also geographic data, chemical data, software code, …</a:t>
                </a:r>
              </a:p>
              <a:p>
                <a:pPr marL="457200" indent="-457200"/>
                <a:r>
                  <a:rPr lang="en-US" dirty="0"/>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dirty="0"/>
                  <a:t> can be both structured and unstructured</a:t>
                </a:r>
              </a:p>
              <a:p>
                <a:pPr marL="857250" lvl="1" indent="-457200">
                  <a:buFont typeface="Arial" panose="020B0604020202020204" pitchFamily="34" charset="0"/>
                  <a:buChar char="–"/>
                </a:pPr>
                <a:r>
                  <a:rPr lang="en-US" dirty="0"/>
                  <a:t>Boolean expressions</a:t>
                </a:r>
              </a:p>
              <a:p>
                <a:pPr marL="857250" lvl="1" indent="-457200">
                  <a:buFont typeface="Arial" panose="020B0604020202020204" pitchFamily="34" charset="0"/>
                  <a:buChar char="–"/>
                </a:pPr>
                <a:r>
                  <a:rPr lang="en-US" dirty="0"/>
                  <a:t>Free text, sample documents</a:t>
                </a:r>
              </a:p>
              <a:p>
                <a:pPr marL="0" indent="0"/>
                <a:r>
                  <a:rPr lang="en-US" dirty="0"/>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dirty="0"/>
                  <a:t> can be sorted or unsorted</a:t>
                </a:r>
              </a:p>
              <a:p>
                <a:pPr marL="857250" lvl="1" indent="-457200">
                  <a:buFont typeface="Arial" panose="020B0604020202020204" pitchFamily="34" charset="0"/>
                  <a:buChar char="–"/>
                </a:pPr>
                <a:r>
                  <a:rPr lang="en-US" dirty="0"/>
                  <a:t>Results sets</a:t>
                </a:r>
              </a:p>
              <a:p>
                <a:pPr marL="857250" lvl="1" indent="-457200">
                  <a:buFont typeface="Arial" panose="020B0604020202020204" pitchFamily="34" charset="0"/>
                  <a:buChar char="–"/>
                </a:pPr>
                <a:r>
                  <a:rPr lang="en-US" dirty="0"/>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3"/>
                <a:stretch>
                  <a:fillRect l="-1693" t="-1511" r="-2398" b="-60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ＭＳ Ｐゴシック" charset="0"/>
              </a:rPr>
              <a:t>1.2.4 Evaluating Information Retrieval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1.2.4.1 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graphicFrame>
        <p:nvGraphicFramePr>
          <p:cNvPr id="6" name="Table 5"/>
          <p:cNvGraphicFramePr>
            <a:graphicFrameLocks noGrp="1"/>
          </p:cNvGraphicFramePr>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Object 4"/>
          <p:cNvGraphicFramePr>
            <a:graphicFrameLocks noChangeAspect="1"/>
          </p:cNvGraphicFramePr>
          <p:nvPr/>
        </p:nvGraphicFramePr>
        <p:xfrm>
          <a:off x="2667000" y="1773238"/>
          <a:ext cx="4572000" cy="863600"/>
        </p:xfrm>
        <a:graphic>
          <a:graphicData uri="http://schemas.openxmlformats.org/presentationml/2006/ole">
            <mc:AlternateContent xmlns:mc="http://schemas.openxmlformats.org/markup-compatibility/2006">
              <mc:Choice xmlns:v="urn:schemas-microsoft-com:vml" Requires="v">
                <p:oleObj name="Equation" r:id="rId3" imgW="2082800" imgH="393700" progId="Equation.3">
                  <p:embed/>
                </p:oleObj>
              </mc:Choice>
              <mc:Fallback>
                <p:oleObj name="Equation" r:id="rId3" imgW="2082800" imgH="393700" progId="Equation.3">
                  <p:embed/>
                  <p:pic>
                    <p:nvPicPr>
                      <p:cNvPr id="5" name="Object 4"/>
                      <p:cNvPicPr/>
                      <p:nvPr/>
                    </p:nvPicPr>
                    <p:blipFill>
                      <a:blip r:embed="rId4"/>
                      <a:stretch>
                        <a:fillRect/>
                      </a:stretch>
                    </p:blipFill>
                    <p:spPr>
                      <a:xfrm>
                        <a:off x="2667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37520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Table 5"/>
          <p:cNvGraphicFramePr>
            <a:graphicFrameLocks noGrp="1"/>
          </p:cNvGraphicFramePr>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©2023,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1/2)</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1/5)</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715030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509003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rPr>
              <a:t>1.2.4.2 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400" dirty="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400" dirty="0">
                <a:latin typeface="Calibri" charset="0"/>
                <a:ea typeface="ＭＳ Ｐゴシック" charset="0"/>
              </a:rPr>
              <a:t>Precision and recall depend on the number of results retrieved: </a:t>
            </a:r>
            <a:br>
              <a:rPr lang="en-US" sz="2400" dirty="0">
                <a:latin typeface="Calibri" charset="0"/>
                <a:ea typeface="ＭＳ Ｐゴシック" charset="0"/>
              </a:rPr>
            </a:br>
            <a:r>
              <a:rPr lang="en-US" sz="2400" dirty="0" err="1">
                <a:latin typeface="Calibri" charset="0"/>
                <a:ea typeface="ＭＳ Ｐゴシック" charset="0"/>
              </a:rPr>
              <a:t>P@k</a:t>
            </a:r>
            <a:r>
              <a:rPr lang="en-US" sz="2400" dirty="0">
                <a:latin typeface="Calibri" charset="0"/>
                <a:ea typeface="ＭＳ Ｐゴシック" charset="0"/>
              </a:rPr>
              <a:t> = precision for the top-k documents</a:t>
            </a:r>
            <a:br>
              <a:rPr lang="en-US" sz="2400" dirty="0">
                <a:latin typeface="Calibri" charset="0"/>
                <a:ea typeface="ＭＳ Ｐゴシック" charset="0"/>
              </a:rPr>
            </a:br>
            <a:r>
              <a:rPr lang="en-US" sz="2400" dirty="0" err="1">
                <a:latin typeface="Calibri" charset="0"/>
                <a:ea typeface="ＭＳ Ｐゴシック" charset="0"/>
              </a:rPr>
              <a:t>R@k</a:t>
            </a:r>
            <a:r>
              <a:rPr lang="en-US" sz="2400" dirty="0">
                <a:latin typeface="Calibri" charset="0"/>
                <a:ea typeface="ＭＳ Ｐゴシック" charset="0"/>
              </a:rPr>
              <a:t> = recall for the top-k documents</a:t>
            </a:r>
            <a:endParaRPr lang="en-US" sz="400" dirty="0">
              <a:latin typeface="Calibri" charset="0"/>
              <a:ea typeface="ＭＳ Ｐゴシック" charset="0"/>
            </a:endParaRPr>
          </a:p>
          <a:p>
            <a:pPr marL="0" indent="0" eaLnBrk="1" hangingPunct="1"/>
            <a:endParaRPr lang="en-US" sz="16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71616"/>
                <a:ext cx="8997950" cy="148638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eaLnBrk="1" hangingPunct="1"/>
                <a14:m>
                  <m:oMath xmlns:m="http://schemas.openxmlformats.org/officeDocument/2006/math">
                    <m:r>
                      <a:rPr lang="fr-CH" sz="2800" b="0" i="1" kern="0" smtClean="0">
                        <a:latin typeface="Cambria Math" panose="02040503050406030204" pitchFamily="18" charset="0"/>
                        <a:ea typeface="Cambria Math" charset="0"/>
                        <a:cs typeface="Cambria Math" charset="0"/>
                      </a:rPr>
                      <m:t>𝑃</m:t>
                    </m:r>
                    <m:d>
                      <m:dPr>
                        <m:ctrlPr>
                          <a:rPr lang="fr-CH" sz="2800" b="0" i="1" kern="0" smtClean="0">
                            <a:latin typeface="Cambria Math" panose="02040503050406030204" pitchFamily="18" charset="0"/>
                            <a:ea typeface="Cambria Math" charset="0"/>
                            <a:cs typeface="Cambria Math" charset="0"/>
                          </a:rPr>
                        </m:ctrlPr>
                      </m:dPr>
                      <m:e>
                        <m:r>
                          <a:rPr lang="fr-CH" sz="2800" b="0" i="1" kern="0" smtClean="0">
                            <a:latin typeface="Cambria Math" panose="02040503050406030204" pitchFamily="18" charset="0"/>
                            <a:ea typeface="Cambria Math" charset="0"/>
                            <a:cs typeface="Cambria Math" charset="0"/>
                          </a:rPr>
                          <m:t>𝑟</m:t>
                        </m:r>
                      </m:e>
                    </m:d>
                  </m:oMath>
                </a14:m>
                <a:r>
                  <a:rPr lang="en-US" sz="2800" kern="0" dirty="0">
                    <a:latin typeface="Calibri" charset="0"/>
                    <a:ea typeface="ＭＳ Ｐゴシック" charset="0"/>
                  </a:rPr>
                  <a:t> precision after retrieving </a:t>
                </a:r>
                <a14:m>
                  <m:oMath xmlns:m="http://schemas.openxmlformats.org/officeDocument/2006/math">
                    <m:r>
                      <a:rPr lang="fr-CH" sz="2800" i="1" kern="0">
                        <a:latin typeface="Cambria Math" panose="02040503050406030204" pitchFamily="18" charset="0"/>
                        <a:ea typeface="Cambria Math" charset="0"/>
                        <a:cs typeface="Cambria Math" charset="0"/>
                      </a:rPr>
                      <m:t>𝑟</m:t>
                    </m:r>
                  </m:oMath>
                </a14:m>
                <a:r>
                  <a:rPr lang="en-US" sz="2800" kern="0" dirty="0">
                    <a:latin typeface="Calibri" charset="0"/>
                    <a:ea typeface="ＭＳ Ｐゴシック" charset="0"/>
                  </a:rPr>
                  <a:t> relevant documents</a:t>
                </a:r>
              </a:p>
              <a:p>
                <a:pPr marL="0" indent="0"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r>
                          <a:rPr lang="fr-CH" sz="2800" b="0" i="1" kern="0" smtClean="0">
                            <a:latin typeface="Cambria Math" panose="02040503050406030204" pitchFamily="18" charset="0"/>
                            <a:ea typeface="Cambria Math" charset="0"/>
                            <a:cs typeface="Cambria Math" charset="0"/>
                          </a:rPr>
                          <m:t>𝑟</m:t>
                        </m:r>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71616"/>
                <a:ext cx="8997950" cy="1486384"/>
              </a:xfrm>
              <a:prstGeom prst="rect">
                <a:avLst/>
              </a:prstGeom>
              <a:blipFill>
                <a:blip r:embed="rId3"/>
                <a:stretch>
                  <a:fillRect l="-1408" t="-4237"/>
                </a:stretch>
              </a:blipFill>
              <a:ln>
                <a:noFill/>
              </a:ln>
              <a:extLst>
                <a:ext uri="{FAA26D3D-D897-4be2-8F04-BA451C77F1D7}">
                  <ma14:placeholderFlag xmlns="" xmlns:ma14="http://schemas.microsoft.com/office/mac/drawingml/2011/main"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m:t>
                        </m:r>
                        <m:r>
                          <a:rPr lang="fr-CH" sz="2800" b="0" i="1" smtClean="0">
                            <a:latin typeface="Cambria Math" panose="02040503050406030204" pitchFamily="18" charset="0"/>
                          </a:rPr>
                          <m:t>𝑟</m:t>
                        </m:r>
                        <m:r>
                          <a:rPr lang="fr-CH" sz="2800" b="0" i="1" smtClean="0">
                            <a:latin typeface="Cambria Math" charset="0"/>
                          </a:rPr>
                          <m:t> </m:t>
                        </m:r>
                      </m:sub>
                    </m:sSub>
                  </m:oMath>
                </a14:m>
                <a:r>
                  <a:rPr lang="en-US" sz="2800" dirty="0"/>
                  <a:t>the top </a:t>
                </a:r>
                <a14:m>
                  <m:oMath xmlns:m="http://schemas.openxmlformats.org/officeDocument/2006/math">
                    <m:r>
                      <a:rPr lang="fr-CH" sz="2800" i="1">
                        <a:latin typeface="Cambria Math" panose="02040503050406030204" pitchFamily="18" charset="0"/>
                        <a:ea typeface="Cambria Math" charset="0"/>
                        <a:cs typeface="Cambria Math" charset="0"/>
                      </a:rPr>
                      <m:t>𝑟</m:t>
                    </m:r>
                  </m:oMath>
                </a14:m>
                <a:r>
                  <a:rPr lang="en-US" sz="2800" dirty="0"/>
                  <a:t>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𝑟</m:t>
                        </m:r>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a:rPr lang="fr-CH" sz="2800" b="0" i="1" smtClean="0">
                              <a:latin typeface="Cambria Math" panose="02040503050406030204" pitchFamily="18" charset="0"/>
                            </a:rPr>
                            <m:t>𝑟</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0" t="-1259" b="-2191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 (1)= 1, P</a:t>
            </a:r>
            <a:r>
              <a:rPr lang="en-US" baseline="-25000" dirty="0"/>
              <a:t>int </a:t>
            </a:r>
            <a:r>
              <a:rPr lang="en-US" dirty="0"/>
              <a:t> (2) = 2/3</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©2023,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5291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47617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True positives</a:t>
            </a:r>
          </a:p>
        </p:txBody>
      </p:sp>
    </p:spTree>
    <p:extLst>
      <p:ext uri="{BB962C8B-B14F-4D97-AF65-F5344CB8AC3E}">
        <p14:creationId xmlns:p14="http://schemas.microsoft.com/office/powerpoint/2010/main" val="1000686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5EC8-10D9-A14B-AA38-80B6638043E5}"/>
              </a:ext>
            </a:extLst>
          </p:cNvPr>
          <p:cNvSpPr>
            <a:spLocks noGrp="1"/>
          </p:cNvSpPr>
          <p:nvPr>
            <p:ph type="title"/>
          </p:nvPr>
        </p:nvSpPr>
        <p:spPr/>
        <p:txBody>
          <a:bodyPr/>
          <a:lstStyle/>
          <a:p>
            <a:r>
              <a:rPr lang="en-US" dirty="0"/>
              <a:t>Considering Similarity Scores and Position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FB69ED-276D-894F-B29A-D6C4BE904071}"/>
                  </a:ext>
                </a:extLst>
              </p:cNvPr>
              <p:cNvSpPr>
                <a:spLocks noGrp="1"/>
              </p:cNvSpPr>
              <p:nvPr>
                <p:ph idx="1"/>
              </p:nvPr>
            </p:nvSpPr>
            <p:spPr/>
            <p:txBody>
              <a:bodyPr/>
              <a:lstStyle/>
              <a:p>
                <a:r>
                  <a:rPr lang="fr-CH" sz="2800" dirty="0"/>
                  <a:t>Evaluating the top-k </a:t>
                </a:r>
                <a:r>
                  <a:rPr lang="fr-CH" sz="2800" dirty="0" err="1"/>
                  <a:t>results</a:t>
                </a:r>
                <a:r>
                  <a:rPr lang="fr-CH" sz="2800" dirty="0"/>
                  <a:t> </a:t>
                </a:r>
                <a:r>
                  <a:rPr lang="fr-CH" sz="2800" dirty="0" err="1"/>
                  <a:t>returned</a:t>
                </a:r>
                <a:r>
                  <a:rPr lang="fr-CH" sz="2800" dirty="0"/>
                  <a:t> for a </a:t>
                </a:r>
                <a:r>
                  <a:rPr lang="fr-CH" sz="2800" dirty="0" err="1"/>
                  <a:t>query</a:t>
                </a:r>
                <a:endParaRPr lang="fr-CH" sz="2800" dirty="0"/>
              </a:p>
              <a:p>
                <a:pPr marL="457200" indent="-457200">
                  <a:buFont typeface="Arial" panose="020B0604020202020204" pitchFamily="34" charset="0"/>
                  <a:buChar char="•"/>
                </a:pPr>
                <a:r>
                  <a:rPr lang="en-US" sz="2800" dirty="0"/>
                  <a:t>Let s</a:t>
                </a:r>
                <a14:m>
                  <m:oMath xmlns:m="http://schemas.openxmlformats.org/officeDocument/2006/math">
                    <m:r>
                      <a:rPr lang="fr-CH" sz="2800" i="1">
                        <a:latin typeface="Cambria Math" panose="02040503050406030204" pitchFamily="18" charset="0"/>
                      </a:rPr>
                      <m:t>(</m:t>
                    </m:r>
                    <m:r>
                      <a:rPr lang="fr-CH" sz="2800" b="0" i="1" smtClean="0">
                        <a:latin typeface="Cambria Math" panose="02040503050406030204" pitchFamily="18" charset="0"/>
                      </a:rPr>
                      <m:t>𝑑</m:t>
                    </m:r>
                    <m:r>
                      <a:rPr lang="fr-CH" sz="2800" b="0" i="1" baseline="-25000" smtClean="0">
                        <a:latin typeface="Cambria Math" panose="02040503050406030204" pitchFamily="18" charset="0"/>
                      </a:rPr>
                      <m:t>𝑖</m:t>
                    </m:r>
                    <m:r>
                      <a:rPr lang="fr-CH" sz="2800" i="1">
                        <a:latin typeface="Cambria Math" panose="02040503050406030204" pitchFamily="18" charset="0"/>
                      </a:rPr>
                      <m:t>)</m:t>
                    </m:r>
                  </m:oMath>
                </a14:m>
                <a:r>
                  <a:rPr lang="en-US" sz="2800" dirty="0"/>
                  <a:t> be the score given for document </a:t>
                </a:r>
                <a14:m>
                  <m:oMath xmlns:m="http://schemas.openxmlformats.org/officeDocument/2006/math">
                    <m:r>
                      <a:rPr lang="fr-CH" sz="2800" i="1">
                        <a:latin typeface="Cambria Math" panose="02040503050406030204" pitchFamily="18" charset="0"/>
                      </a:rPr>
                      <m:t>𝑑</m:t>
                    </m:r>
                    <m:r>
                      <a:rPr lang="fr-CH" sz="2800" i="1" baseline="-25000">
                        <a:latin typeface="Cambria Math" panose="02040503050406030204" pitchFamily="18" charset="0"/>
                      </a:rPr>
                      <m:t>𝑖</m:t>
                    </m:r>
                  </m:oMath>
                </a14:m>
                <a:br>
                  <a:rPr lang="fr-CH" sz="2800" dirty="0"/>
                </a:br>
                <a:r>
                  <a:rPr lang="fr-CH" sz="2800" dirty="0"/>
                  <a:t>(e.g. 1 = relevant, 0 = non relevant)</a:t>
                </a:r>
              </a:p>
              <a:p>
                <a:endParaRPr lang="en-US" sz="2800" dirty="0"/>
              </a:p>
              <a:p>
                <a:r>
                  <a:rPr lang="en-US" sz="2800" dirty="0"/>
                  <a:t>Cumulative gain</a:t>
                </a:r>
                <a:r>
                  <a:rPr lang="en-US" sz="2800" dirty="0">
                    <a:sym typeface="Wingdings" pitchFamily="2" charset="2"/>
                  </a:rPr>
                  <a:t> (CG): </a:t>
                </a:r>
                <a14:m>
                  <m:oMath xmlns:m="http://schemas.openxmlformats.org/officeDocument/2006/math">
                    <m:r>
                      <m:rPr>
                        <m:sty m:val="p"/>
                      </m:rPr>
                      <a:rPr lang="fr-CH" sz="2800">
                        <a:latin typeface="Cambria Math" panose="02040503050406030204" pitchFamily="18" charset="0"/>
                        <a:sym typeface="Wingdings" pitchFamily="2" charset="2"/>
                      </a:rPr>
                      <m:t>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b="0" i="1" smtClean="0">
                            <a:latin typeface="Cambria Math" panose="02040503050406030204" pitchFamily="18" charset="0"/>
                            <a:sym typeface="Wingdings" pitchFamily="2" charset="2"/>
                          </a:rPr>
                          <m:t>𝑑</m:t>
                        </m:r>
                        <m:r>
                          <a:rPr lang="fr-CH" sz="2800" i="1" baseline="-25000">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m:t>
                        </m:r>
                      </m:e>
                    </m:nary>
                  </m:oMath>
                </a14:m>
                <a:endParaRPr lang="en-US" sz="2800" dirty="0"/>
              </a:p>
              <a:p>
                <a:pPr marL="457200" indent="-457200">
                  <a:buFont typeface="Arial" panose="020B0604020202020204" pitchFamily="34" charset="0"/>
                  <a:buChar char="•"/>
                </a:pPr>
                <a:r>
                  <a:rPr lang="en-US" sz="2400" dirty="0"/>
                  <a:t>Does not consider position of scored documents</a:t>
                </a:r>
                <a:endParaRPr lang="en-US" sz="2800" dirty="0"/>
              </a:p>
              <a:p>
                <a:pPr/>
                <a:br>
                  <a:rPr lang="en-US" sz="2800" dirty="0"/>
                </a:br>
                <a:r>
                  <a:rPr lang="en-US" sz="2800" dirty="0"/>
                  <a:t>Discounted cumulative gain (DCG):</a:t>
                </a:r>
                <a:r>
                  <a:rPr lang="en-US" sz="2800" dirty="0">
                    <a:sym typeface="Wingdings" pitchFamily="2" charset="2"/>
                  </a:rPr>
                  <a:t> </a:t>
                </a:r>
                <a:br>
                  <a:rPr lang="fr-CH" sz="2800"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m:rPr>
                          <m:sty m:val="p"/>
                        </m:rPr>
                        <a:rPr lang="fr-CH" sz="2800">
                          <a:latin typeface="Cambria Math" panose="02040503050406030204" pitchFamily="18" charset="0"/>
                          <a:sym typeface="Wingdings" pitchFamily="2" charset="2"/>
                        </a:rPr>
                        <m:t>DCG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f>
                            <m:fPr>
                              <m:ctrlPr>
                                <a:rPr lang="fr-CH" sz="2800" i="1">
                                  <a:latin typeface="Cambria Math" panose="02040503050406030204" pitchFamily="18" charset="0"/>
                                  <a:sym typeface="Wingdings" pitchFamily="2" charset="2"/>
                                </a:rPr>
                              </m:ctrlPr>
                            </m:fPr>
                            <m:num>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𝑑𝑖</m:t>
                              </m:r>
                              <m:r>
                                <a:rPr lang="fr-CH" sz="2800" i="1">
                                  <a:latin typeface="Cambria Math" panose="02040503050406030204" pitchFamily="18" charset="0"/>
                                  <a:sym typeface="Wingdings" pitchFamily="2" charset="2"/>
                                </a:rPr>
                                <m:t>)</m:t>
                              </m:r>
                            </m:num>
                            <m:den>
                              <m:func>
                                <m:funcPr>
                                  <m:ctrlPr>
                                    <a:rPr lang="fr-CH" sz="2800" i="1">
                                      <a:latin typeface="Cambria Math" panose="02040503050406030204" pitchFamily="18" charset="0"/>
                                      <a:sym typeface="Wingdings" pitchFamily="2" charset="2"/>
                                    </a:rPr>
                                  </m:ctrlPr>
                                </m:funcPr>
                                <m:fName>
                                  <m:sSub>
                                    <m:sSubPr>
                                      <m:ctrlPr>
                                        <a:rPr lang="fr-CH" sz="2800" i="1">
                                          <a:latin typeface="Cambria Math" panose="02040503050406030204" pitchFamily="18" charset="0"/>
                                          <a:sym typeface="Wingdings" pitchFamily="2" charset="2"/>
                                        </a:rPr>
                                      </m:ctrlPr>
                                    </m:sSubPr>
                                    <m:e>
                                      <m:r>
                                        <m:rPr>
                                          <m:sty m:val="p"/>
                                        </m:rPr>
                                        <a:rPr lang="fr-CH" sz="2800">
                                          <a:latin typeface="Cambria Math" panose="02040503050406030204" pitchFamily="18" charset="0"/>
                                          <a:sym typeface="Wingdings" pitchFamily="2" charset="2"/>
                                        </a:rPr>
                                        <m:t>log</m:t>
                                      </m:r>
                                    </m:e>
                                    <m:sub>
                                      <m:r>
                                        <a:rPr lang="fr-CH" sz="2800" i="1">
                                          <a:latin typeface="Cambria Math" panose="02040503050406030204" pitchFamily="18" charset="0"/>
                                          <a:sym typeface="Wingdings" pitchFamily="2" charset="2"/>
                                        </a:rPr>
                                        <m:t>2</m:t>
                                      </m:r>
                                    </m:sub>
                                  </m:sSub>
                                </m:fName>
                                <m:e>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e>
                              </m:func>
                            </m:den>
                          </m:f>
                        </m:e>
                      </m:nary>
                    </m:oMath>
                  </m:oMathPara>
                </a14:m>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65FB69ED-276D-894F-B29A-D6C4BE904071}"/>
                  </a:ext>
                </a:extLst>
              </p:cNvPr>
              <p:cNvSpPr>
                <a:spLocks noGrp="1" noRot="1" noChangeAspect="1" noMove="1" noResize="1" noEditPoints="1" noAdjustHandles="1" noChangeArrowheads="1" noChangeShapeType="1" noTextEdit="1"/>
              </p:cNvSpPr>
              <p:nvPr>
                <p:ph idx="1"/>
              </p:nvPr>
            </p:nvSpPr>
            <p:spPr>
              <a:blipFill>
                <a:blip r:embed="rId3"/>
                <a:stretch>
                  <a:fillRect l="-1410" t="-1259" b="-4307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696B451-31FD-B745-9A6C-BC9BC0F6AC8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6688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BAF4-9E6B-EF48-B1E2-3EEA7B2A18C5}"/>
              </a:ext>
            </a:extLst>
          </p:cNvPr>
          <p:cNvSpPr>
            <a:spLocks noGrp="1"/>
          </p:cNvSpPr>
          <p:nvPr>
            <p:ph type="title"/>
          </p:nvPr>
        </p:nvSpPr>
        <p:spPr/>
        <p:txBody>
          <a:bodyPr/>
          <a:lstStyle/>
          <a:p>
            <a:r>
              <a:rPr lang="en-US" dirty="0"/>
              <a:t>Normalized DCG (NDCG)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CD361-6738-CE42-B284-4ADE30240F2D}"/>
                  </a:ext>
                </a:extLst>
              </p:cNvPr>
              <p:cNvSpPr>
                <a:spLocks noGrp="1"/>
              </p:cNvSpPr>
              <p:nvPr>
                <p:ph idx="1"/>
              </p:nvPr>
            </p:nvSpPr>
            <p:spPr/>
            <p:txBody>
              <a:bodyPr/>
              <a:lstStyle/>
              <a:p>
                <a:r>
                  <a:rPr lang="en-US" dirty="0"/>
                  <a:t>Values of DCG are not normalized</a:t>
                </a:r>
              </a:p>
              <a:p>
                <a:pPr marL="457200" indent="-457200">
                  <a:buFont typeface="Arial" panose="020B0604020202020204" pitchFamily="34" charset="0"/>
                  <a:buChar char="•"/>
                </a:pPr>
                <a:r>
                  <a:rPr lang="en-US" dirty="0"/>
                  <a:t>depend on score distribution and choice of k</a:t>
                </a:r>
              </a:p>
              <a:p>
                <a:endParaRPr lang="en-US" dirty="0"/>
              </a:p>
              <a:p>
                <a:r>
                  <a:rPr lang="en-US" dirty="0"/>
                  <a:t>Compute the DCG for the top-k items sorted in optimal order, i.e., by decreasing scores: 	</a:t>
                </a:r>
                <a14:m>
                  <m:oMath xmlns:m="http://schemas.openxmlformats.org/officeDocument/2006/math">
                    <m:r>
                      <a:rPr lang="en-US" i="1" dirty="0" smtClean="0">
                        <a:latin typeface="Cambria Math" panose="02040503050406030204" pitchFamily="18" charset="0"/>
                      </a:rPr>
                      <m:t>𝑖𝐷</m:t>
                    </m:r>
                    <m:r>
                      <a:rPr lang="fr-CH" b="0" i="1" dirty="0" smtClean="0">
                        <a:latin typeface="Cambria Math" panose="02040503050406030204" pitchFamily="18" charset="0"/>
                      </a:rPr>
                      <m:t>𝐶𝐺</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a:latin typeface="Cambria Math" panose="02040503050406030204" pitchFamily="18" charset="0"/>
                      </a:rPr>
                      <m:t>)</m:t>
                    </m:r>
                  </m:oMath>
                </a14:m>
                <a:endParaRPr lang="en-US" dirty="0"/>
              </a:p>
              <a:p>
                <a:endParaRPr lang="en-US" dirty="0"/>
              </a:p>
              <a:p>
                <a:r>
                  <a:rPr lang="en-US" dirty="0"/>
                  <a:t>Then normalize the DCG: </a:t>
                </a:r>
                <a14:m>
                  <m:oMath xmlns:m="http://schemas.openxmlformats.org/officeDocument/2006/math">
                    <m:r>
                      <a:rPr lang="fr-CH" b="0" i="1" smtClean="0">
                        <a:latin typeface="Cambria Math" panose="02040503050406030204" pitchFamily="18" charset="0"/>
                      </a:rPr>
                      <m:t>𝑁𝐷𝐶𝐺</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𝐷𝐶𝐺</m:t>
                        </m:r>
                      </m:num>
                      <m:den>
                        <m:r>
                          <a:rPr lang="en-US" i="1" dirty="0">
                            <a:latin typeface="Cambria Math" panose="02040503050406030204" pitchFamily="18" charset="0"/>
                          </a:rPr>
                          <m:t>𝑖𝐷</m:t>
                        </m:r>
                        <m:r>
                          <a:rPr lang="fr-CH" i="1" dirty="0">
                            <a:latin typeface="Cambria Math" panose="02040503050406030204" pitchFamily="18" charset="0"/>
                          </a:rPr>
                          <m:t>𝐶𝐺</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m:rPr>
                            <m:nor/>
                          </m:rPr>
                          <a:rPr lang="en-US" dirty="0"/>
                          <m:t> </m:t>
                        </m:r>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CD361-6738-CE42-B284-4ADE30240F2D}"/>
                  </a:ext>
                </a:extLst>
              </p:cNvPr>
              <p:cNvSpPr>
                <a:spLocks noGrp="1" noRot="1" noChangeAspect="1" noMove="1" noResize="1" noEditPoints="1" noAdjustHandles="1" noChangeArrowheads="1" noChangeShapeType="1" noTextEdit="1"/>
              </p:cNvSpPr>
              <p:nvPr>
                <p:ph idx="1"/>
              </p:nvPr>
            </p:nvSpPr>
            <p:spPr>
              <a:blipFill>
                <a:blip r:embed="rId3"/>
                <a:stretch>
                  <a:fillRect l="-1693" t="-1511" r="-112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7B648B2-95A8-4F44-A95C-38F9882C394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31214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01D9-E66B-B840-AE97-579C3404B713}"/>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FF9793-00EB-D94A-A288-99CDF21F49D1}"/>
                  </a:ext>
                </a:extLst>
              </p:cNvPr>
              <p:cNvSpPr>
                <a:spLocks noGrp="1"/>
              </p:cNvSpPr>
              <p:nvPr>
                <p:ph idx="1"/>
              </p:nvPr>
            </p:nvSpPr>
            <p:spPr/>
            <p:txBody>
              <a:bodyPr/>
              <a:lstStyle/>
              <a:p>
                <a:r>
                  <a:rPr lang="en-US" dirty="0"/>
                  <a:t>Assume the following score distribution: 	(3,3,3,2,2,1)</a:t>
                </a:r>
              </a:p>
              <a:p>
                <a:r>
                  <a:rPr lang="en-US" dirty="0"/>
                  <a:t>Two methods A, B ranking top-3 documents</a:t>
                </a:r>
              </a:p>
              <a:p>
                <a:r>
                  <a:rPr lang="en-US" dirty="0"/>
                  <a:t>	A ranks (2,3,3)</a:t>
                </a:r>
              </a:p>
              <a:p>
                <a:r>
                  <a:rPr lang="en-US" dirty="0"/>
                  <a:t>	B ranks (3,3,2)</a:t>
                </a:r>
              </a:p>
              <a:p>
                <a:r>
                  <a:rPr lang="en-US" dirty="0"/>
                  <a:t>Then </a:t>
                </a:r>
                <a14:m>
                  <m:oMath xmlns:m="http://schemas.openxmlformats.org/officeDocument/2006/math">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𝐴</m:t>
                    </m:r>
                    <m:r>
                      <a:rPr lang="fr-CH" b="0"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𝐵</m:t>
                    </m:r>
                    <m:r>
                      <a:rPr lang="fr-CH" b="0" i="1" dirty="0" smtClean="0">
                        <a:latin typeface="Cambria Math" panose="02040503050406030204" pitchFamily="18" charset="0"/>
                      </a:rPr>
                      <m:t>)</m:t>
                    </m:r>
                  </m:oMath>
                </a14:m>
                <a:r>
                  <a:rPr lang="en-US" dirty="0"/>
                  <a:t> but</a:t>
                </a:r>
              </a:p>
              <a:p>
                <a14:m>
                  <m:oMath xmlns:m="http://schemas.openxmlformats.org/officeDocument/2006/math">
                    <m:r>
                      <a:rPr lang="fr-CH" b="0" i="1" dirty="0" smtClean="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 </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2</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3</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4</m:t>
                            </m:r>
                          </m:e>
                        </m:func>
                      </m:den>
                    </m:f>
                  </m:oMath>
                </a14:m>
                <a:br>
                  <a:rPr lang="fr-CH" i="1" dirty="0">
                    <a:latin typeface="Cambria Math" panose="02040503050406030204" pitchFamily="18" charset="0"/>
                    <a:sym typeface="Wingdings" pitchFamily="2" charset="2"/>
                  </a:rPr>
                </a:br>
                <a:r>
                  <a:rPr lang="fr-CH" i="1" dirty="0">
                    <a:latin typeface="Cambria Math" panose="02040503050406030204" pitchFamily="18" charset="0"/>
                    <a:sym typeface="Wingdings" pitchFamily="2" charset="2"/>
                  </a:rPr>
                  <a:t>	</a:t>
                </a:r>
                <a14:m>
                  <m:oMath xmlns:m="http://schemas.openxmlformats.org/officeDocument/2006/math">
                    <m:r>
                      <a:rPr lang="fr-CH" b="0" i="1" smtClean="0">
                        <a:latin typeface="Cambria Math" panose="02040503050406030204" pitchFamily="18" charset="0"/>
                        <a:sym typeface="Wingdings" pitchFamily="2" charset="2"/>
                      </a:rPr>
                      <m:t>&lt;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4FF9793-00EB-D94A-A288-99CDF21F49D1}"/>
                  </a:ext>
                </a:extLst>
              </p:cNvPr>
              <p:cNvSpPr>
                <a:spLocks noGrp="1" noRot="1" noChangeAspect="1" noMove="1" noResize="1" noEditPoints="1" noAdjustHandles="1" noChangeArrowheads="1" noChangeShapeType="1" noTextEdit="1"/>
              </p:cNvSpPr>
              <p:nvPr>
                <p:ph idx="1"/>
              </p:nvPr>
            </p:nvSpPr>
            <p:spPr>
              <a:blipFill>
                <a:blip r:embed="rId3"/>
                <a:stretch>
                  <a:fillRect l="-1693" t="-1511" b="-277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E85CB1F-E8E0-C640-808F-F260E85F2B2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94269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23A-4B0F-0747-87C8-97705CCEBCFD}"/>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A8C1DF-02B2-EE4B-A026-1E3F6BC3ACA5}"/>
                  </a:ext>
                </a:extLst>
              </p:cNvPr>
              <p:cNvSpPr>
                <a:spLocks noGrp="1"/>
              </p:cNvSpPr>
              <p:nvPr>
                <p:ph idx="1"/>
              </p:nvPr>
            </p:nvSpPr>
            <p:spPr/>
            <p:txBody>
              <a:bodyPr/>
              <a:lstStyle/>
              <a:p>
                <a:r>
                  <a:rPr lang="en-US" dirty="0"/>
                  <a:t>Then</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𝑖𝐷</m:t>
                      </m:r>
                      <m:r>
                        <a:rPr lang="fr-CH" i="1" dirty="0">
                          <a:latin typeface="Cambria Math" panose="02040503050406030204" pitchFamily="18" charset="0"/>
                        </a:rPr>
                        <m:t>𝐶𝐺</m:t>
                      </m:r>
                      <m:d>
                        <m:dPr>
                          <m:ctrlPr>
                            <a:rPr lang="en-US" i="1" dirty="0">
                              <a:latin typeface="Cambria Math" panose="02040503050406030204" pitchFamily="18" charset="0"/>
                            </a:rPr>
                          </m:ctrlPr>
                        </m:dPr>
                        <m:e>
                          <m:r>
                            <a:rPr lang="fr-CH" b="0" i="1" dirty="0" smtClean="0">
                              <a:latin typeface="Cambria Math" panose="02040503050406030204" pitchFamily="18" charset="0"/>
                            </a:rPr>
                            <m:t>3</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=6.39</m:t>
                      </m:r>
                    </m:oMath>
                  </m:oMathPara>
                </a14:m>
                <a:endParaRPr lang="en-US" dirty="0"/>
              </a:p>
              <a:p>
                <a:endParaRPr lang="en-US" dirty="0"/>
              </a:p>
              <a:p>
                <a:r>
                  <a:rPr lang="en-US" dirty="0"/>
                  <a:t>Therefore, normalized values</a:t>
                </a:r>
              </a:p>
              <a:p>
                <a:pP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𝑁</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5.39</m:t>
                          </m:r>
                        </m:num>
                        <m:den>
                          <m:r>
                            <a:rPr lang="fr-CH" i="1" dirty="0">
                              <a:latin typeface="Cambria Math" panose="02040503050406030204" pitchFamily="18" charset="0"/>
                            </a:rPr>
                            <m:t>6.39</m:t>
                          </m:r>
                        </m:den>
                      </m:f>
                      <m:r>
                        <a:rPr lang="fr-CH" i="1" dirty="0">
                          <a:latin typeface="Cambria Math" panose="02040503050406030204" pitchFamily="18" charset="0"/>
                        </a:rPr>
                        <m:t>=0.84</m:t>
                      </m:r>
                    </m:oMath>
                  </m:oMathPara>
                </a14:m>
                <a:endParaRPr lang="fr-CH" b="0" dirty="0"/>
              </a:p>
              <a:p>
                <a:endParaRPr lang="fr-CH"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i="1" dirty="0">
                          <a:latin typeface="Cambria Math" panose="02040503050406030204" pitchFamily="18" charset="0"/>
                        </a:rPr>
                        <m:t>𝑁𝐷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r>
                        <a:rPr lang="fr-CH" i="1"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5.89</m:t>
                          </m:r>
                        </m:num>
                        <m:den>
                          <m:r>
                            <a:rPr lang="fr-CH" i="1" dirty="0">
                              <a:latin typeface="Cambria Math" panose="02040503050406030204" pitchFamily="18" charset="0"/>
                            </a:rPr>
                            <m:t>6.39</m:t>
                          </m:r>
                        </m:den>
                      </m:f>
                      <m:r>
                        <a:rPr lang="fr-CH" i="1" dirty="0">
                          <a:latin typeface="Cambria Math" panose="02040503050406030204" pitchFamily="18" charset="0"/>
                        </a:rPr>
                        <m:t>=0.92</m:t>
                      </m:r>
                    </m:oMath>
                  </m:oMathPara>
                </a14:m>
                <a:endParaRPr lang="fr-CH" dirty="0"/>
              </a:p>
              <a:p>
                <a:endParaRPr lang="fr-CH" b="0" dirty="0"/>
              </a:p>
              <a:p>
                <a:endParaRPr lang="fr-CH" b="0"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1CA8C1DF-02B2-EE4B-A026-1E3F6BC3ACA5}"/>
                  </a:ext>
                </a:extLst>
              </p:cNvPr>
              <p:cNvSpPr>
                <a:spLocks noGrp="1" noRot="1" noChangeAspect="1" noMove="1" noResize="1" noEditPoints="1" noAdjustHandles="1" noChangeArrowheads="1" noChangeShapeType="1" noTextEdit="1"/>
              </p:cNvSpPr>
              <p:nvPr>
                <p:ph idx="1"/>
              </p:nvPr>
            </p:nvSpPr>
            <p:spPr>
              <a:blipFill>
                <a:blip r:embed="rId3"/>
                <a:stretch>
                  <a:fillRect l="-1832" t="-1511" b="-47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C3E874-B22F-9D44-822B-40FEA025F37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1780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R N (scores: R = 1, N = 0)</a:t>
            </a:r>
            <a:br>
              <a:rPr lang="en-US" dirty="0"/>
            </a:br>
            <a:r>
              <a:rPr lang="en-US" dirty="0"/>
              <a:t>Then the DCG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a:xfrm>
            <a:off x="193675" y="2348880"/>
            <a:ext cx="8997950" cy="4021758"/>
          </a:xfrm>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2849823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3"/>
              </a:rPr>
              <a:t>http://</a:t>
            </a:r>
            <a:r>
              <a:rPr lang="en-US" sz="2400" dirty="0" err="1">
                <a:latin typeface="Calibri" charset="0"/>
                <a:ea typeface="Calibri" charset="0"/>
                <a:cs typeface="Calibri" charset="0"/>
                <a:hlinkClick r:id="rId3"/>
              </a:rPr>
              <a:t>www.cis.lmu.de</a:t>
            </a:r>
            <a:r>
              <a:rPr lang="en-US" sz="2400" dirty="0">
                <a:latin typeface="Calibri" charset="0"/>
                <a:ea typeface="Calibri" charset="0"/>
                <a:cs typeface="Calibri" charset="0"/>
                <a:hlinkClick r:id="rId3"/>
              </a:rPr>
              <a:t>/~</a:t>
            </a:r>
            <a:r>
              <a:rPr lang="en-US" sz="2400" dirty="0" err="1">
                <a:latin typeface="Calibri" charset="0"/>
                <a:ea typeface="Calibri" charset="0"/>
                <a:cs typeface="Calibri" charset="0"/>
                <a:hlinkClick r:id="rId3"/>
              </a:rPr>
              <a:t>hs</a:t>
            </a:r>
            <a:r>
              <a:rPr lang="en-US" sz="2400" dirty="0">
                <a:latin typeface="Calibri" charset="0"/>
                <a:ea typeface="Calibri" charset="0"/>
                <a:cs typeface="Calibri" charset="0"/>
                <a:hlinkClick r:id="rId3"/>
              </a:rPr>
              <a:t>/teach/14s/</a:t>
            </a:r>
            <a:r>
              <a:rPr lang="en-US" sz="2400" dirty="0" err="1">
                <a:latin typeface="Calibri" charset="0"/>
                <a:ea typeface="Calibri" charset="0"/>
                <a:cs typeface="Calibri" charset="0"/>
                <a:hlinkClick r:id="rId3"/>
              </a:rPr>
              <a:t>ir</a:t>
            </a:r>
            <a:r>
              <a:rPr lang="en-US" sz="2400" dirty="0">
                <a:latin typeface="Calibri" charset="0"/>
                <a:ea typeface="Calibri" charset="0"/>
                <a:cs typeface="Calibri" charset="0"/>
                <a:hlinkClick r:id="rId3"/>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dirty="0">
                <a:latin typeface="Calibri" charset="0"/>
                <a:cs typeface="Calibri" charset="0"/>
              </a:rPr>
              <a:t>Singhal, A., Salton, G., Mitra, M., &amp; Buckley, C. (1996). Document length normalization. Information Processing &amp; Management, 32(5), 619-633.</a:t>
            </a:r>
            <a:endParaRPr lang="en-US" sz="2400" dirty="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©2023,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a:xfrm>
                <a:off x="165099" y="304800"/>
                <a:ext cx="9586913" cy="914400"/>
              </a:xfrm>
            </p:spPr>
            <p:txBody>
              <a:bodyPr/>
              <a:lstStyle/>
              <a:p>
                <a:pPr eaLnBrk="1" hangingPunct="1"/>
                <a:r>
                  <a:rPr lang="en-US" dirty="0">
                    <a:latin typeface="Calibri" charset="0"/>
                    <a:ea typeface="ＭＳ Ｐゴシック" charset="0"/>
                  </a:rPr>
                  <a:t>Formally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endParaRPr lang="en-US" dirty="0">
                  <a:latin typeface="Calibri" charset="0"/>
                  <a:ea typeface="ＭＳ Ｐゴシック" charset="0"/>
                </a:endParaRP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xfrm>
                <a:off x="165099" y="304800"/>
                <a:ext cx="9586913" cy="914400"/>
              </a:xfrm>
              <a:blipFill>
                <a:blip r:embed="rId3"/>
                <a:stretch>
                  <a:fillRect l="-1852" b="-11111"/>
                </a:stretch>
              </a:blipFill>
            </p:spPr>
            <p:txBody>
              <a:bodyPr/>
              <a:lstStyle/>
              <a:p>
                <a:r>
                  <a:rPr lang="en-CH">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dirty="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dirty="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717" name="Rectangle 21"/>
              <p:cNvSpPr>
                <a:spLocks noChangeArrowheads="1"/>
              </p:cNvSpPr>
              <p:nvPr/>
            </p:nvSpPr>
            <p:spPr bwMode="auto">
              <a:xfrm>
                <a:off x="1871024" y="1813645"/>
                <a:ext cx="249463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dirty="0">
                  <a:latin typeface="Calibri" charset="0"/>
                  <a:cs typeface="Calibri" charset="0"/>
                </a:endParaRPr>
              </a:p>
            </p:txBody>
          </p:sp>
        </mc:Choice>
        <mc:Fallback>
          <p:sp>
            <p:nvSpPr>
              <p:cNvPr id="29717" name="Rectangle 21"/>
              <p:cNvSpPr>
                <a:spLocks noRot="1" noChangeAspect="1" noMove="1" noResize="1" noEditPoints="1" noAdjustHandles="1" noChangeArrowheads="1" noChangeShapeType="1" noTextEdit="1"/>
              </p:cNvSpPr>
              <p:nvPr/>
            </p:nvSpPr>
            <p:spPr bwMode="auto">
              <a:xfrm>
                <a:off x="1871024" y="1813645"/>
                <a:ext cx="2494639" cy="400744"/>
              </a:xfrm>
              <a:prstGeom prst="rect">
                <a:avLst/>
              </a:prstGeom>
              <a:blipFill>
                <a:blip r:embed="rId10"/>
                <a:stretch>
                  <a:fillRect b="-1250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29718" name="Rectangle 22"/>
              <p:cNvSpPr>
                <a:spLocks noChangeArrowheads="1"/>
              </p:cNvSpPr>
              <p:nvPr/>
            </p:nvSpPr>
            <p:spPr bwMode="auto">
              <a:xfrm>
                <a:off x="1788918" y="5659624"/>
                <a:ext cx="2537215" cy="42241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smtClean="0">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dirty="0">
                  <a:latin typeface="Calibri" charset="0"/>
                  <a:cs typeface="Calibri" charset="0"/>
                </a:endParaRPr>
              </a:p>
            </p:txBody>
          </p:sp>
        </mc:Choice>
        <mc:Fallback>
          <p:sp>
            <p:nvSpPr>
              <p:cNvPr id="29718" name="Rectangle 22"/>
              <p:cNvSpPr>
                <a:spLocks noRot="1" noChangeAspect="1" noMove="1" noResize="1" noEditPoints="1" noAdjustHandles="1" noChangeArrowheads="1" noChangeShapeType="1" noTextEdit="1"/>
              </p:cNvSpPr>
              <p:nvPr/>
            </p:nvSpPr>
            <p:spPr bwMode="auto">
              <a:xfrm>
                <a:off x="1788918" y="5659624"/>
                <a:ext cx="2537215" cy="422416"/>
              </a:xfrm>
              <a:prstGeom prst="rect">
                <a:avLst/>
              </a:prstGeom>
              <a:blipFill>
                <a:blip r:embed="rId11"/>
                <a:stretch>
                  <a:fillRect b="-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94601" y="3272138"/>
                <a:ext cx="2664557"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m:rPr>
                        <m:sty m:val="p"/>
                      </m:rPr>
                      <a:rPr lang="fr-CH" b="0" i="0" smtClean="0">
                        <a:latin typeface="Cambria Math" panose="02040503050406030204" pitchFamily="18" charset="0"/>
                        <a:cs typeface="Calibri" charset="0"/>
                      </a:rPr>
                      <m:t>r</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dirty="0">
                    <a:latin typeface="Calibri" charset="0"/>
                    <a:cs typeface="Calibri" charset="0"/>
                  </a:rPr>
                  <a:t>,</a:t>
                </a:r>
                <a:r>
                  <a:rPr lang="en-US" dirty="0">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dirty="0">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94601" y="3272138"/>
                <a:ext cx="2664557" cy="391382"/>
              </a:xfrm>
              <a:prstGeom prst="rect">
                <a:avLst/>
              </a:prstGeom>
              <a:blipFill>
                <a:blip r:embed="rId12"/>
                <a:stretch>
                  <a:fillRect t="-6250" r="-1422" b="-1875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111660" y="1477212"/>
                <a:ext cx="2025216"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dirty="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111660" y="1477212"/>
                <a:ext cx="2025216" cy="400744"/>
              </a:xfrm>
              <a:prstGeom prst="rect">
                <a:avLst/>
              </a:prstGeom>
              <a:blipFill>
                <a:blip r:embed="rId16"/>
                <a:stretch>
                  <a:fillRect b="-1562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dirty="0">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©2023,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26934</TotalTime>
  <Words>11633</Words>
  <Application>Microsoft Macintosh PowerPoint</Application>
  <PresentationFormat>A4 Paper (210x297 mm)</PresentationFormat>
  <Paragraphs>1185</Paragraphs>
  <Slides>78</Slides>
  <Notes>78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9" baseType="lpstr">
      <vt:lpstr>Arial</vt:lpstr>
      <vt:lpstr>Calibri</vt:lpstr>
      <vt:lpstr>Cambria Math</vt:lpstr>
      <vt:lpstr>Comic Sans MS</vt:lpstr>
      <vt:lpstr>Lucida Grande</vt:lpstr>
      <vt:lpstr>Symbol</vt:lpstr>
      <vt:lpstr>Tempus Sans ITC</vt:lpstr>
      <vt:lpstr>Times New Roman</vt:lpstr>
      <vt:lpstr>Verdana</vt:lpstr>
      <vt:lpstr>1_part1 XML</vt:lpstr>
      <vt:lpstr>Equation</vt:lpstr>
      <vt:lpstr>Part 1: Information Retrieval</vt:lpstr>
      <vt:lpstr>1. Information Retrieval - Overview</vt:lpstr>
      <vt:lpstr>1.1 introduction to Information Retrieval</vt:lpstr>
      <vt:lpstr>What is Information Retrieval?</vt:lpstr>
      <vt:lpstr>Different Types of Information Retrieval</vt:lpstr>
      <vt:lpstr>Basic Information Retrieval Approach</vt:lpstr>
      <vt:lpstr>Example: Text Retrieval</vt:lpstr>
      <vt:lpstr>Formally IR:P(D)×Q→R</vt:lpstr>
      <vt:lpstr>Retrieval Model</vt:lpstr>
      <vt:lpstr>What does the Similarity Function compute?</vt:lpstr>
      <vt:lpstr>Information Filtering</vt:lpstr>
      <vt:lpstr>Information Retrieval and Browsing</vt:lpstr>
      <vt:lpstr>Other tasks</vt:lpstr>
      <vt:lpstr>IR is an Information Management Task</vt:lpstr>
      <vt:lpstr>1.2 basic information retrieval</vt:lpstr>
      <vt:lpstr>1.2.1 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1.2.2 Boolean Retrieval</vt:lpstr>
      <vt:lpstr>"Similarity" Computation in Boolean Retrieval</vt:lpstr>
      <vt:lpstr>"Similarity" Computation in Boolean Retrieval</vt:lpstr>
      <vt:lpstr>Example</vt:lpstr>
      <vt:lpstr>1.2.3 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Boolean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Variants of Vector Space Retrieval Model</vt:lpstr>
      <vt:lpstr>Discussion of Vector Space Retrieval Model</vt:lpstr>
      <vt:lpstr>1.2.4 Evaluating Information Retrieval</vt:lpstr>
      <vt:lpstr>Evaluating Information Retrieval</vt:lpstr>
      <vt:lpstr>1.2.4.1 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1/2)</vt:lpstr>
      <vt:lpstr>F-alpha-Score: Example (alpha = 1/5)</vt:lpstr>
      <vt:lpstr>If the top 100 documents contain 50 relevant documents …</vt:lpstr>
      <vt:lpstr>If retrieval system A has a higher precision at k than system B …</vt:lpstr>
      <vt:lpstr>1.2.4.2 Precision/Recall Tradeoff in Ranked Retrieval</vt:lpstr>
      <vt:lpstr>Evaluating Ranked Retrieval</vt:lpstr>
      <vt:lpstr>Interpolated Precision</vt:lpstr>
      <vt:lpstr>Mean Average Precision (MAP)</vt:lpstr>
      <vt:lpstr>Example</vt:lpstr>
      <vt:lpstr>ROC Curve</vt:lpstr>
      <vt:lpstr>Considering Similarity Scores and Position</vt:lpstr>
      <vt:lpstr>Normalized DCG (NDCG)</vt:lpstr>
      <vt:lpstr>Example</vt:lpstr>
      <vt:lpstr>Example</vt:lpstr>
      <vt:lpstr>Let the first four documents retrieved be  R N N R. Then the MAP is</vt:lpstr>
      <vt:lpstr>Let the first four documents retrieved be  R N R N (scores: R = 1, N = 0) Then the DCG is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Aberer Karl</cp:lastModifiedBy>
  <cp:revision>635</cp:revision>
  <cp:lastPrinted>2023-09-28T06:53:04Z</cp:lastPrinted>
  <dcterms:created xsi:type="dcterms:W3CDTF">1601-01-01T00:00:00Z</dcterms:created>
  <dcterms:modified xsi:type="dcterms:W3CDTF">2023-09-28T06:58:28Z</dcterms:modified>
</cp:coreProperties>
</file>